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6" r:id="rId2"/>
    <p:sldId id="273" r:id="rId3"/>
    <p:sldId id="290" r:id="rId4"/>
    <p:sldId id="323" r:id="rId5"/>
    <p:sldId id="292" r:id="rId6"/>
    <p:sldId id="301" r:id="rId7"/>
    <p:sldId id="299" r:id="rId8"/>
    <p:sldId id="344" r:id="rId9"/>
    <p:sldId id="310" r:id="rId10"/>
    <p:sldId id="302" r:id="rId11"/>
    <p:sldId id="337" r:id="rId12"/>
    <p:sldId id="338" r:id="rId13"/>
    <p:sldId id="330" r:id="rId14"/>
    <p:sldId id="333" r:id="rId15"/>
    <p:sldId id="339" r:id="rId16"/>
    <p:sldId id="340" r:id="rId17"/>
    <p:sldId id="341" r:id="rId18"/>
    <p:sldId id="342" r:id="rId19"/>
    <p:sldId id="306" r:id="rId20"/>
    <p:sldId id="294" r:id="rId21"/>
    <p:sldId id="325" r:id="rId22"/>
    <p:sldId id="343" r:id="rId23"/>
    <p:sldId id="311" r:id="rId24"/>
    <p:sldId id="298" r:id="rId25"/>
    <p:sldId id="321" r:id="rId26"/>
    <p:sldId id="319" r:id="rId27"/>
    <p:sldId id="331" r:id="rId28"/>
    <p:sldId id="332" r:id="rId29"/>
    <p:sldId id="322" r:id="rId30"/>
  </p:sldIdLst>
  <p:sldSz cx="9144000" cy="6858000" type="screen4x3"/>
  <p:notesSz cx="6797675" cy="9872663"/>
  <p:defaultTextStyle>
    <a:defPPr>
      <a:defRPr lang="pt-B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22E"/>
    <a:srgbClr val="508F21"/>
    <a:srgbClr val="FFEBEB"/>
    <a:srgbClr val="D48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71" autoAdjust="0"/>
  </p:normalViewPr>
  <p:slideViewPr>
    <p:cSldViewPr>
      <p:cViewPr>
        <p:scale>
          <a:sx n="80" d="100"/>
          <a:sy n="80" d="100"/>
        </p:scale>
        <p:origin x="-1206" y="198"/>
      </p:cViewPr>
      <p:guideLst>
        <p:guide orient="horz" pos="2160"/>
        <p:guide pos="2880"/>
      </p:guideLst>
    </p:cSldViewPr>
  </p:slideViewPr>
  <p:outlineViewPr>
    <p:cViewPr>
      <p:scale>
        <a:sx n="33" d="100"/>
        <a:sy n="33" d="100"/>
      </p:scale>
      <p:origin x="0" y="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50942582-510D-4065-9A94-F3F3790A864B}" type="datetimeFigureOut">
              <a:rPr lang="pt-BR" smtClean="0"/>
              <a:t>13/02/2020</a:t>
            </a:fld>
            <a:endParaRPr lang="pt-BR"/>
          </a:p>
        </p:txBody>
      </p:sp>
      <p:sp>
        <p:nvSpPr>
          <p:cNvPr id="4" name="Espaço Reservado para Rodapé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59E8D686-CE2B-4C96-BCE7-23E04FFFC4A2}" type="slidenum">
              <a:rPr lang="pt-BR" smtClean="0"/>
              <a:t>‹nº›</a:t>
            </a:fld>
            <a:endParaRPr lang="pt-BR"/>
          </a:p>
        </p:txBody>
      </p:sp>
    </p:spTree>
    <p:extLst>
      <p:ext uri="{BB962C8B-B14F-4D97-AF65-F5344CB8AC3E}">
        <p14:creationId xmlns:p14="http://schemas.microsoft.com/office/powerpoint/2010/main" val="7049781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4958" cy="49418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1098" y="0"/>
            <a:ext cx="2944958" cy="494186"/>
          </a:xfrm>
          <a:prstGeom prst="rect">
            <a:avLst/>
          </a:prstGeom>
        </p:spPr>
        <p:txBody>
          <a:bodyPr vert="horz" lIns="91440" tIns="45720" rIns="91440" bIns="45720" rtlCol="0"/>
          <a:lstStyle>
            <a:lvl1pPr algn="r">
              <a:defRPr sz="1200"/>
            </a:lvl1pPr>
          </a:lstStyle>
          <a:p>
            <a:fld id="{5682CD84-C263-47B0-A7E7-09D646A982E3}" type="datetimeFigureOut">
              <a:rPr lang="pt-BR" smtClean="0"/>
              <a:t>13/02/2020</a:t>
            </a:fld>
            <a:endParaRPr lang="pt-BR"/>
          </a:p>
        </p:txBody>
      </p:sp>
      <p:sp>
        <p:nvSpPr>
          <p:cNvPr id="4" name="Espaço Reservado para Imagem de Slide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606" y="4689240"/>
            <a:ext cx="5438464" cy="444293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376900"/>
            <a:ext cx="2944958" cy="49418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1098" y="9376900"/>
            <a:ext cx="2944958" cy="494185"/>
          </a:xfrm>
          <a:prstGeom prst="rect">
            <a:avLst/>
          </a:prstGeom>
        </p:spPr>
        <p:txBody>
          <a:bodyPr vert="horz" lIns="91440" tIns="45720" rIns="91440" bIns="45720" rtlCol="0" anchor="b"/>
          <a:lstStyle>
            <a:lvl1pPr algn="r">
              <a:defRPr sz="1200"/>
            </a:lvl1pPr>
          </a:lstStyle>
          <a:p>
            <a:fld id="{28D2FD6B-8036-4F5C-B3F7-0408308E1B0E}" type="slidenum">
              <a:rPr lang="pt-BR" smtClean="0"/>
              <a:t>‹nº›</a:t>
            </a:fld>
            <a:endParaRPr lang="pt-BR"/>
          </a:p>
        </p:txBody>
      </p:sp>
    </p:spTree>
    <p:extLst>
      <p:ext uri="{BB962C8B-B14F-4D97-AF65-F5344CB8AC3E}">
        <p14:creationId xmlns:p14="http://schemas.microsoft.com/office/powerpoint/2010/main" val="36545551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3186699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10</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11</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12</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13</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14</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15</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16</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17</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18</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19</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20</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21</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22</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23</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24</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25</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26</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27</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28</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29</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3</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4</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5</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6</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7</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8</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8D2FD6B-8036-4F5C-B3F7-0408308E1B0E}" type="slidenum">
              <a:rPr lang="pt-BR" smtClean="0"/>
              <a:t>9</a:t>
            </a:fld>
            <a:endParaRPr lang="pt-BR"/>
          </a:p>
        </p:txBody>
      </p:sp>
      <p:sp>
        <p:nvSpPr>
          <p:cNvPr id="5" name="Espaço Reservado para Rodapé 4"/>
          <p:cNvSpPr>
            <a:spLocks noGrp="1"/>
          </p:cNvSpPr>
          <p:nvPr>
            <p:ph type="ftr" sz="quarter" idx="11"/>
          </p:nvPr>
        </p:nvSpPr>
        <p:spPr/>
        <p:txBody>
          <a:bodyPr/>
          <a:lstStyle/>
          <a:p>
            <a:endParaRPr lang="pt-BR"/>
          </a:p>
        </p:txBody>
      </p:sp>
    </p:spTree>
    <p:extLst>
      <p:ext uri="{BB962C8B-B14F-4D97-AF65-F5344CB8AC3E}">
        <p14:creationId xmlns:p14="http://schemas.microsoft.com/office/powerpoint/2010/main" val="272298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990600"/>
            <a:ext cx="7772400" cy="1371600"/>
          </a:xfrm>
        </p:spPr>
        <p:txBody>
          <a:bodyPr/>
          <a:lstStyle>
            <a:lvl1pPr>
              <a:defRPr sz="4000"/>
            </a:lvl1pPr>
          </a:lstStyle>
          <a:p>
            <a:pPr lvl="0"/>
            <a:r>
              <a:rPr lang="pt-BR" noProof="0" smtClean="0"/>
              <a:t>Clique para editar o estilo do título mestre</a:t>
            </a:r>
          </a:p>
        </p:txBody>
      </p:sp>
      <p:sp>
        <p:nvSpPr>
          <p:cNvPr id="614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pt-BR" noProof="0" smtClean="0"/>
              <a:t>Clique para editar o estilo do subtítulo mestre</a:t>
            </a:r>
          </a:p>
        </p:txBody>
      </p:sp>
      <p:sp>
        <p:nvSpPr>
          <p:cNvPr id="6148" name="Rectangle 4"/>
          <p:cNvSpPr>
            <a:spLocks noGrp="1" noChangeArrowheads="1"/>
          </p:cNvSpPr>
          <p:nvPr>
            <p:ph type="dt" sz="half" idx="2"/>
          </p:nvPr>
        </p:nvSpPr>
        <p:spPr>
          <a:xfrm>
            <a:off x="685800" y="6248400"/>
            <a:ext cx="1905000" cy="457200"/>
          </a:xfrm>
        </p:spPr>
        <p:txBody>
          <a:bodyPr/>
          <a:lstStyle>
            <a:lvl1pPr>
              <a:defRPr/>
            </a:lvl1pPr>
          </a:lstStyle>
          <a:p>
            <a:endParaRPr lang="pt-BR"/>
          </a:p>
        </p:txBody>
      </p:sp>
      <p:sp>
        <p:nvSpPr>
          <p:cNvPr id="6149" name="Rectangle 5"/>
          <p:cNvSpPr>
            <a:spLocks noGrp="1" noChangeArrowheads="1"/>
          </p:cNvSpPr>
          <p:nvPr>
            <p:ph type="ftr" sz="quarter" idx="3"/>
          </p:nvPr>
        </p:nvSpPr>
        <p:spPr>
          <a:xfrm>
            <a:off x="3124200" y="6248400"/>
            <a:ext cx="2895600" cy="457200"/>
          </a:xfrm>
        </p:spPr>
        <p:txBody>
          <a:bodyPr/>
          <a:lstStyle>
            <a:lvl1pPr>
              <a:defRPr/>
            </a:lvl1pPr>
          </a:lstStyle>
          <a:p>
            <a:endParaRPr lang="pt-BR"/>
          </a:p>
        </p:txBody>
      </p:sp>
      <p:sp>
        <p:nvSpPr>
          <p:cNvPr id="6150" name="Rectangle 6"/>
          <p:cNvSpPr>
            <a:spLocks noGrp="1" noChangeArrowheads="1"/>
          </p:cNvSpPr>
          <p:nvPr>
            <p:ph type="sldNum" sz="quarter" idx="4"/>
          </p:nvPr>
        </p:nvSpPr>
        <p:spPr>
          <a:xfrm>
            <a:off x="6553200" y="6248400"/>
            <a:ext cx="1905000" cy="457200"/>
          </a:xfrm>
        </p:spPr>
        <p:txBody>
          <a:bodyPr/>
          <a:lstStyle>
            <a:lvl1pPr>
              <a:defRPr/>
            </a:lvl1pPr>
          </a:lstStyle>
          <a:p>
            <a:fld id="{7B6563E5-131C-4374-B0DB-0FCA1AE530AC}" type="slidenum">
              <a:rPr lang="pt-BR"/>
              <a:pPr/>
              <a:t>‹nº›</a:t>
            </a:fld>
            <a:endParaRPr lang="pt-BR"/>
          </a:p>
        </p:txBody>
      </p:sp>
      <p:sp>
        <p:nvSpPr>
          <p:cNvPr id="6151"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t-BR"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2C07B1DB-4046-4997-B78E-E6DB566A2CA2}" type="slidenum">
              <a:rPr lang="pt-BR"/>
              <a:pPr/>
              <a:t>‹nº›</a:t>
            </a:fld>
            <a:endParaRPr lang="pt-BR"/>
          </a:p>
        </p:txBody>
      </p:sp>
    </p:spTree>
    <p:extLst>
      <p:ext uri="{BB962C8B-B14F-4D97-AF65-F5344CB8AC3E}">
        <p14:creationId xmlns:p14="http://schemas.microsoft.com/office/powerpoint/2010/main" val="340944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73838" y="304800"/>
            <a:ext cx="2001837" cy="57150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66738" y="304800"/>
            <a:ext cx="5854700" cy="57150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6ADFCF1D-3782-4F31-8FDC-348811DF5AD1}" type="slidenum">
              <a:rPr lang="pt-BR"/>
              <a:pPr/>
              <a:t>‹nº›</a:t>
            </a:fld>
            <a:endParaRPr lang="pt-BR"/>
          </a:p>
        </p:txBody>
      </p:sp>
    </p:spTree>
    <p:extLst>
      <p:ext uri="{BB962C8B-B14F-4D97-AF65-F5344CB8AC3E}">
        <p14:creationId xmlns:p14="http://schemas.microsoft.com/office/powerpoint/2010/main" val="197733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CAEB48C5-A77D-45CB-B7C0-6B45DBA67F69}" type="slidenum">
              <a:rPr lang="pt-BR"/>
              <a:pPr/>
              <a:t>‹nº›</a:t>
            </a:fld>
            <a:endParaRPr lang="pt-BR"/>
          </a:p>
        </p:txBody>
      </p:sp>
      <p:sp>
        <p:nvSpPr>
          <p:cNvPr id="9" name="Retângulo 8"/>
          <p:cNvSpPr/>
          <p:nvPr userDrawn="1"/>
        </p:nvSpPr>
        <p:spPr>
          <a:xfrm>
            <a:off x="0" y="0"/>
            <a:ext cx="9144000" cy="12827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340642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A12CFBB2-68BE-44A4-8523-747C911E19C2}" type="slidenum">
              <a:rPr lang="pt-BR"/>
              <a:pPr/>
              <a:t>‹nº›</a:t>
            </a:fld>
            <a:endParaRPr lang="pt-BR"/>
          </a:p>
        </p:txBody>
      </p:sp>
    </p:spTree>
    <p:extLst>
      <p:ext uri="{BB962C8B-B14F-4D97-AF65-F5344CB8AC3E}">
        <p14:creationId xmlns:p14="http://schemas.microsoft.com/office/powerpoint/2010/main" val="11212524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63977088-A475-49DD-AA3B-32E725DEDEE3}" type="slidenum">
              <a:rPr lang="pt-BR"/>
              <a:pPr/>
              <a:t>‹nº›</a:t>
            </a:fld>
            <a:endParaRPr lang="pt-BR"/>
          </a:p>
        </p:txBody>
      </p:sp>
    </p:spTree>
    <p:extLst>
      <p:ext uri="{BB962C8B-B14F-4D97-AF65-F5344CB8AC3E}">
        <p14:creationId xmlns:p14="http://schemas.microsoft.com/office/powerpoint/2010/main" val="338304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p>
        </p:txBody>
      </p:sp>
      <p:sp>
        <p:nvSpPr>
          <p:cNvPr id="8" name="Espaço Reservado para Rodapé 7"/>
          <p:cNvSpPr>
            <a:spLocks noGrp="1"/>
          </p:cNvSpPr>
          <p:nvPr>
            <p:ph type="ftr" sz="quarter" idx="11"/>
          </p:nvPr>
        </p:nvSpPr>
        <p:spPr/>
        <p:txBody>
          <a:bodyPr/>
          <a:lstStyle>
            <a:lvl1pPr>
              <a:defRPr/>
            </a:lvl1pPr>
          </a:lstStyle>
          <a:p>
            <a:endParaRPr lang="pt-BR"/>
          </a:p>
        </p:txBody>
      </p:sp>
      <p:sp>
        <p:nvSpPr>
          <p:cNvPr id="9" name="Espaço Reservado para Número de Slide 8"/>
          <p:cNvSpPr>
            <a:spLocks noGrp="1"/>
          </p:cNvSpPr>
          <p:nvPr>
            <p:ph type="sldNum" sz="quarter" idx="12"/>
          </p:nvPr>
        </p:nvSpPr>
        <p:spPr/>
        <p:txBody>
          <a:bodyPr/>
          <a:lstStyle>
            <a:lvl1pPr>
              <a:defRPr/>
            </a:lvl1pPr>
          </a:lstStyle>
          <a:p>
            <a:fld id="{45E5D0A8-0BC6-4069-988C-2A896667CBE2}" type="slidenum">
              <a:rPr lang="pt-BR"/>
              <a:pPr/>
              <a:t>‹nº›</a:t>
            </a:fld>
            <a:endParaRPr lang="pt-BR"/>
          </a:p>
        </p:txBody>
      </p:sp>
    </p:spTree>
    <p:extLst>
      <p:ext uri="{BB962C8B-B14F-4D97-AF65-F5344CB8AC3E}">
        <p14:creationId xmlns:p14="http://schemas.microsoft.com/office/powerpoint/2010/main" val="317276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p>
        </p:txBody>
      </p:sp>
      <p:sp>
        <p:nvSpPr>
          <p:cNvPr id="4" name="Espaço Reservado para Rodapé 3"/>
          <p:cNvSpPr>
            <a:spLocks noGrp="1"/>
          </p:cNvSpPr>
          <p:nvPr>
            <p:ph type="ftr" sz="quarter" idx="11"/>
          </p:nvPr>
        </p:nvSpPr>
        <p:spPr/>
        <p:txBody>
          <a:bodyPr/>
          <a:lstStyle>
            <a:lvl1pPr>
              <a:defRPr/>
            </a:lvl1pPr>
          </a:lstStyle>
          <a:p>
            <a:endParaRPr lang="pt-BR"/>
          </a:p>
        </p:txBody>
      </p:sp>
      <p:sp>
        <p:nvSpPr>
          <p:cNvPr id="5" name="Espaço Reservado para Número de Slide 4"/>
          <p:cNvSpPr>
            <a:spLocks noGrp="1"/>
          </p:cNvSpPr>
          <p:nvPr>
            <p:ph type="sldNum" sz="quarter" idx="12"/>
          </p:nvPr>
        </p:nvSpPr>
        <p:spPr/>
        <p:txBody>
          <a:bodyPr/>
          <a:lstStyle>
            <a:lvl1pPr>
              <a:defRPr/>
            </a:lvl1pPr>
          </a:lstStyle>
          <a:p>
            <a:fld id="{14083BF8-9D3D-4C56-91B8-F2904B3E86D3}" type="slidenum">
              <a:rPr lang="pt-BR"/>
              <a:pPr/>
              <a:t>‹nº›</a:t>
            </a:fld>
            <a:endParaRPr lang="pt-BR"/>
          </a:p>
        </p:txBody>
      </p:sp>
    </p:spTree>
    <p:extLst>
      <p:ext uri="{BB962C8B-B14F-4D97-AF65-F5344CB8AC3E}">
        <p14:creationId xmlns:p14="http://schemas.microsoft.com/office/powerpoint/2010/main" val="36306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p>
        </p:txBody>
      </p:sp>
      <p:sp>
        <p:nvSpPr>
          <p:cNvPr id="3" name="Espaço Reservado para Rodapé 2"/>
          <p:cNvSpPr>
            <a:spLocks noGrp="1"/>
          </p:cNvSpPr>
          <p:nvPr>
            <p:ph type="ftr" sz="quarter" idx="11"/>
          </p:nvPr>
        </p:nvSpPr>
        <p:spPr/>
        <p:txBody>
          <a:bodyPr/>
          <a:lstStyle>
            <a:lvl1pPr>
              <a:defRPr/>
            </a:lvl1pPr>
          </a:lstStyle>
          <a:p>
            <a:endParaRPr lang="pt-BR"/>
          </a:p>
        </p:txBody>
      </p:sp>
      <p:sp>
        <p:nvSpPr>
          <p:cNvPr id="4" name="Espaço Reservado para Número de Slide 3"/>
          <p:cNvSpPr>
            <a:spLocks noGrp="1"/>
          </p:cNvSpPr>
          <p:nvPr>
            <p:ph type="sldNum" sz="quarter" idx="12"/>
          </p:nvPr>
        </p:nvSpPr>
        <p:spPr/>
        <p:txBody>
          <a:bodyPr/>
          <a:lstStyle>
            <a:lvl1pPr>
              <a:defRPr/>
            </a:lvl1pPr>
          </a:lstStyle>
          <a:p>
            <a:fld id="{EC61328E-217A-4CA0-A6E0-8F8582475E5F}" type="slidenum">
              <a:rPr lang="pt-BR"/>
              <a:pPr/>
              <a:t>‹nº›</a:t>
            </a:fld>
            <a:endParaRPr lang="pt-BR"/>
          </a:p>
        </p:txBody>
      </p:sp>
    </p:spTree>
    <p:extLst>
      <p:ext uri="{BB962C8B-B14F-4D97-AF65-F5344CB8AC3E}">
        <p14:creationId xmlns:p14="http://schemas.microsoft.com/office/powerpoint/2010/main" val="19994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6C01E168-FEEE-4C46-BB2B-80EEA2B52831}" type="slidenum">
              <a:rPr lang="pt-BR"/>
              <a:pPr/>
              <a:t>‹nº›</a:t>
            </a:fld>
            <a:endParaRPr lang="pt-BR"/>
          </a:p>
        </p:txBody>
      </p:sp>
    </p:spTree>
    <p:extLst>
      <p:ext uri="{BB962C8B-B14F-4D97-AF65-F5344CB8AC3E}">
        <p14:creationId xmlns:p14="http://schemas.microsoft.com/office/powerpoint/2010/main" val="326700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A9A3C739-1CBE-409F-A84E-ED265CEF5640}" type="slidenum">
              <a:rPr lang="pt-BR"/>
              <a:pPr/>
              <a:t>‹nº›</a:t>
            </a:fld>
            <a:endParaRPr lang="pt-BR"/>
          </a:p>
        </p:txBody>
      </p:sp>
    </p:spTree>
    <p:extLst>
      <p:ext uri="{BB962C8B-B14F-4D97-AF65-F5344CB8AC3E}">
        <p14:creationId xmlns:p14="http://schemas.microsoft.com/office/powerpoint/2010/main" val="322598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pt-BR" smtClean="0"/>
              <a:t>Clique para editar o estilo do título mestre</a:t>
            </a:r>
          </a:p>
        </p:txBody>
      </p:sp>
      <p:sp>
        <p:nvSpPr>
          <p:cNvPr id="512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p>
        </p:txBody>
      </p:sp>
      <p:sp>
        <p:nvSpPr>
          <p:cNvPr id="5124" name="AutoShape 4"/>
          <p:cNvSpPr>
            <a:spLocks noChangeArrowheads="1"/>
          </p:cNvSpPr>
          <p:nvPr/>
        </p:nvSpPr>
        <p:spPr bwMode="auto">
          <a:xfrm>
            <a:off x="609600" y="1158875"/>
            <a:ext cx="7958138" cy="109538"/>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t-BR" sz="2400">
              <a:latin typeface="Times New Roman" pitchFamily="18" charset="0"/>
            </a:endParaRPr>
          </a:p>
        </p:txBody>
      </p:sp>
      <p:sp>
        <p:nvSpPr>
          <p:cNvPr id="512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512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512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pt-BR"/>
          </a:p>
        </p:txBody>
      </p:sp>
      <p:sp>
        <p:nvSpPr>
          <p:cNvPr id="512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7AF7F9D6-86EF-46F5-9204-DB91B58C3CDF}" type="slidenum">
              <a:rPr lang="pt-BR"/>
              <a:pPr/>
              <a:t>‹nº›</a:t>
            </a:fld>
            <a:endParaRPr lang="pt-BR"/>
          </a:p>
        </p:txBody>
      </p:sp>
      <p:pic>
        <p:nvPicPr>
          <p:cNvPr id="10" name="Picture 6" descr="\\Cpt-arquivos\Arquivos\GERÊNCIA\Artes Gráficas\Logo-Coop.jpg"/>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9772" b="97720" l="2655" r="95465">
                        <a14:foregroundMark x1="22345" y1="48860" x2="22345" y2="48860"/>
                        <a14:foregroundMark x1="22345" y1="48860" x2="22345" y2="48860"/>
                        <a14:foregroundMark x1="22677" y1="48860" x2="22677" y2="48860"/>
                        <a14:foregroundMark x1="22677" y1="48860" x2="22677" y2="48860"/>
                        <a14:foregroundMark x1="21350" y1="47883" x2="11726" y2="48860"/>
                        <a14:foregroundMark x1="23009" y1="50814" x2="31305" y2="49837"/>
                        <a14:foregroundMark x1="22013" y1="52117" x2="16814" y2="81433"/>
                        <a14:foregroundMark x1="30310" y1="38762" x2="30310" y2="38762"/>
                        <a14:foregroundMark x1="30310" y1="39739" x2="27544" y2="38762"/>
                        <a14:foregroundMark x1="16482" y1="65147" x2="11394" y2="65147"/>
                        <a14:foregroundMark x1="25111" y1="62215" x2="25442" y2="73290"/>
                        <a14:foregroundMark x1="45465" y1="20521" x2="41372" y2="34853"/>
                        <a14:foregroundMark x1="47898" y1="19544" x2="40265" y2="39739"/>
                        <a14:foregroundMark x1="42035" y1="31596" x2="92699" y2="29642"/>
                        <a14:foregroundMark x1="16814" y1="19544" x2="38606" y2="17590"/>
                        <a14:foregroundMark x1="64159" y1="79153" x2="64159" y2="79153"/>
                        <a14:foregroundMark x1="64491" y1="79153" x2="76217" y2="77199"/>
                        <a14:foregroundMark x1="45465" y1="77199" x2="72898" y2="77199"/>
                        <a14:foregroundMark x1="37500" y1="27362" x2="28429" y2="79153"/>
                      </a14:backgroundRemoval>
                    </a14:imgEffect>
                  </a14:imgLayer>
                </a14:imgProps>
              </a:ext>
              <a:ext uri="{28A0092B-C50C-407E-A947-70E740481C1C}">
                <a14:useLocalDpi xmlns:a14="http://schemas.microsoft.com/office/drawing/2010/main" val="0"/>
              </a:ext>
            </a:extLst>
          </a:blip>
          <a:srcRect/>
          <a:stretch>
            <a:fillRect/>
          </a:stretch>
        </p:blipFill>
        <p:spPr bwMode="auto">
          <a:xfrm>
            <a:off x="7020272" y="6158930"/>
            <a:ext cx="2080741" cy="70596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24975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50" name="Rectangle 2"/>
          <p:cNvSpPr>
            <a:spLocks noGrp="1" noChangeArrowheads="1"/>
          </p:cNvSpPr>
          <p:nvPr>
            <p:ph type="ctrTitle"/>
          </p:nvPr>
        </p:nvSpPr>
        <p:spPr>
          <a:xfrm>
            <a:off x="685799" y="990600"/>
            <a:ext cx="7991475" cy="1371600"/>
          </a:xfrm>
        </p:spPr>
        <p:txBody>
          <a:bodyPr/>
          <a:lstStyle/>
          <a:p>
            <a:r>
              <a:rPr lang="pt-BR" sz="3200" b="1" dirty="0">
                <a:solidFill>
                  <a:schemeClr val="bg1"/>
                </a:solidFill>
              </a:rPr>
              <a:t>Projetos </a:t>
            </a:r>
            <a:r>
              <a:rPr lang="pt-BR" sz="3200" b="1" dirty="0" smtClean="0">
                <a:solidFill>
                  <a:schemeClr val="bg1"/>
                </a:solidFill>
              </a:rPr>
              <a:t>Fomento Municipal</a:t>
            </a:r>
            <a:endParaRPr lang="pt-BR" sz="3200" b="1" dirty="0">
              <a:solidFill>
                <a:schemeClr val="bg1"/>
              </a:solidFill>
            </a:endParaRPr>
          </a:p>
        </p:txBody>
      </p:sp>
      <p:sp>
        <p:nvSpPr>
          <p:cNvPr id="2051" name="Rectangle 3"/>
          <p:cNvSpPr>
            <a:spLocks noGrp="1" noChangeArrowheads="1"/>
          </p:cNvSpPr>
          <p:nvPr>
            <p:ph type="subTitle" idx="1"/>
          </p:nvPr>
        </p:nvSpPr>
        <p:spPr>
          <a:xfrm>
            <a:off x="704752" y="2613384"/>
            <a:ext cx="7755680" cy="1600200"/>
          </a:xfrm>
        </p:spPr>
        <p:txBody>
          <a:bodyPr/>
          <a:lstStyle/>
          <a:p>
            <a:r>
              <a:rPr lang="pt-BR" sz="2400" dirty="0" smtClean="0">
                <a:solidFill>
                  <a:schemeClr val="accent2"/>
                </a:solidFill>
              </a:rPr>
              <a:t>Orientação a respeito da gestão dos projetos junto a Cooperativa</a:t>
            </a:r>
            <a:endParaRPr lang="pt-BR" sz="2400" dirty="0">
              <a:solidFill>
                <a:schemeClr val="accent2"/>
              </a:solidFill>
            </a:endParaRPr>
          </a:p>
        </p:txBody>
      </p:sp>
      <p:pic>
        <p:nvPicPr>
          <p:cNvPr id="2054" name="Picture 6" descr="\\Cpt-arquivos\Arquivos\GERÊNCIA\Artes Gráficas\Logo-Coop.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2" b="97720" l="2655" r="95465">
                        <a14:foregroundMark x1="22345" y1="48860" x2="22345" y2="48860"/>
                        <a14:foregroundMark x1="22345" y1="48860" x2="22345" y2="48860"/>
                        <a14:foregroundMark x1="22677" y1="48860" x2="22677" y2="48860"/>
                        <a14:foregroundMark x1="22677" y1="48860" x2="22677" y2="48860"/>
                        <a14:foregroundMark x1="21350" y1="47883" x2="11726" y2="48860"/>
                        <a14:foregroundMark x1="23009" y1="50814" x2="31305" y2="49837"/>
                        <a14:foregroundMark x1="22013" y1="52117" x2="16814" y2="81433"/>
                        <a14:foregroundMark x1="30310" y1="38762" x2="30310" y2="38762"/>
                        <a14:foregroundMark x1="30310" y1="39739" x2="27544" y2="38762"/>
                        <a14:foregroundMark x1="16482" y1="65147" x2="11394" y2="65147"/>
                        <a14:foregroundMark x1="25111" y1="62215" x2="25442" y2="73290"/>
                        <a14:foregroundMark x1="45465" y1="20521" x2="41372" y2="34853"/>
                        <a14:foregroundMark x1="47898" y1="19544" x2="40265" y2="39739"/>
                        <a14:foregroundMark x1="42035" y1="31596" x2="92699" y2="29642"/>
                        <a14:foregroundMark x1="16814" y1="19544" x2="38606" y2="17590"/>
                        <a14:foregroundMark x1="64159" y1="79153" x2="64159" y2="79153"/>
                        <a14:foregroundMark x1="64491" y1="79153" x2="76217" y2="77199"/>
                        <a14:foregroundMark x1="45465" y1="77199" x2="72898" y2="77199"/>
                        <a14:foregroundMark x1="37500" y1="27362" x2="28429" y2="79153"/>
                      </a14:backgroundRemoval>
                    </a14:imgEffect>
                  </a14:imgLayer>
                </a14:imgProps>
              </a:ext>
              <a:ext uri="{28A0092B-C50C-407E-A947-70E740481C1C}">
                <a14:useLocalDpi xmlns:a14="http://schemas.microsoft.com/office/drawing/2010/main" val="0"/>
              </a:ext>
            </a:extLst>
          </a:blip>
          <a:srcRect/>
          <a:stretch>
            <a:fillRect/>
          </a:stretch>
        </p:blipFill>
        <p:spPr bwMode="auto">
          <a:xfrm>
            <a:off x="2436647" y="4079341"/>
            <a:ext cx="4356484" cy="14780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5940152" y="6381328"/>
            <a:ext cx="3203848" cy="4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r"/>
            <a:r>
              <a:rPr lang="pt-BR" sz="1600" b="1" kern="0" dirty="0" smtClean="0">
                <a:solidFill>
                  <a:schemeClr val="bg1">
                    <a:lumMod val="50000"/>
                  </a:schemeClr>
                </a:solidFill>
              </a:rPr>
              <a:t>Fevereiro 2020.</a:t>
            </a:r>
            <a:endParaRPr lang="pt-BR" sz="1600" b="1" kern="0" dirty="0">
              <a:solidFill>
                <a:schemeClr val="bg1">
                  <a:lumMod val="50000"/>
                </a:schemeClr>
              </a:solidFill>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 name="Retângulo de cantos arredondados 4"/>
          <p:cNvSpPr/>
          <p:nvPr/>
        </p:nvSpPr>
        <p:spPr>
          <a:xfrm>
            <a:off x="344964" y="1792421"/>
            <a:ext cx="4248472" cy="1347198"/>
          </a:xfrm>
          <a:prstGeom prst="roundRect">
            <a:avLst>
              <a:gd name="adj" fmla="val 3546"/>
            </a:avLst>
          </a:prstGeom>
          <a:solidFill>
            <a:srgbClr val="FFC00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3"/>
          <p:cNvSpPr txBox="1">
            <a:spLocks noChangeArrowheads="1"/>
          </p:cNvSpPr>
          <p:nvPr/>
        </p:nvSpPr>
        <p:spPr bwMode="auto">
          <a:xfrm>
            <a:off x="316372"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effectLst>
                  <a:outerShdw blurRad="38100" dist="38100" dir="2700000" algn="tl">
                    <a:srgbClr val="000000">
                      <a:alpha val="43137"/>
                    </a:srgbClr>
                  </a:outerShdw>
                </a:effectLst>
              </a:rPr>
              <a:t>Repasses a Cooperados</a:t>
            </a:r>
            <a:endParaRPr lang="pt-BR" sz="1600" b="1" dirty="0">
              <a:effectLst>
                <a:outerShdw blurRad="38100" dist="38100" dir="2700000" algn="tl">
                  <a:srgbClr val="000000">
                    <a:alpha val="43137"/>
                  </a:srgbClr>
                </a:outerShdw>
              </a:effectLst>
            </a:endParaRPr>
          </a:p>
        </p:txBody>
      </p:sp>
      <p:sp>
        <p:nvSpPr>
          <p:cNvPr id="22" name="Retângulo de cantos arredondados 21"/>
          <p:cNvSpPr/>
          <p:nvPr/>
        </p:nvSpPr>
        <p:spPr>
          <a:xfrm>
            <a:off x="4644008"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0" name="Retângulo de cantos arredondados 29"/>
          <p:cNvSpPr/>
          <p:nvPr/>
        </p:nvSpPr>
        <p:spPr>
          <a:xfrm>
            <a:off x="344964" y="3203936"/>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 Box 3"/>
          <p:cNvSpPr txBox="1">
            <a:spLocks noChangeArrowheads="1"/>
          </p:cNvSpPr>
          <p:nvPr/>
        </p:nvSpPr>
        <p:spPr bwMode="auto">
          <a:xfrm>
            <a:off x="316372" y="3184331"/>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2" name="Text Box 3"/>
          <p:cNvSpPr txBox="1">
            <a:spLocks noChangeArrowheads="1"/>
          </p:cNvSpPr>
          <p:nvPr/>
        </p:nvSpPr>
        <p:spPr bwMode="auto">
          <a:xfrm>
            <a:off x="362912" y="3769970"/>
            <a:ext cx="42588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Adiantamento de Despesas (Cheque ou Transferência)</a:t>
            </a:r>
          </a:p>
          <a:p>
            <a:pPr marL="171450" indent="-171450">
              <a:spcBef>
                <a:spcPct val="50000"/>
              </a:spcBef>
              <a:buFont typeface="Wingdings" panose="05000000000000000000" pitchFamily="2" charset="2"/>
              <a:buChar char="ü"/>
            </a:pPr>
            <a:r>
              <a:rPr lang="pt-BR" sz="1200" b="1" dirty="0" smtClean="0">
                <a:solidFill>
                  <a:schemeClr val="bg1"/>
                </a:solidFill>
              </a:rPr>
              <a:t>Reembolso de Despesas</a:t>
            </a:r>
          </a:p>
          <a:p>
            <a:pPr marL="171450" indent="-171450">
              <a:spcBef>
                <a:spcPct val="50000"/>
              </a:spcBef>
              <a:buFont typeface="Wingdings" panose="05000000000000000000" pitchFamily="2" charset="2"/>
              <a:buChar char="ü"/>
            </a:pPr>
            <a:r>
              <a:rPr lang="pt-BR" sz="1200" b="1" dirty="0" smtClean="0">
                <a:solidFill>
                  <a:schemeClr val="bg1"/>
                </a:solidFill>
              </a:rPr>
              <a:t>Cartão de Produção </a:t>
            </a:r>
            <a:endParaRPr lang="pt-BR" sz="1200" b="1" dirty="0">
              <a:solidFill>
                <a:schemeClr val="bg1"/>
              </a:solidFill>
            </a:endParaRPr>
          </a:p>
        </p:txBody>
      </p:sp>
      <p:sp>
        <p:nvSpPr>
          <p:cNvPr id="2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grpSp>
        <p:nvGrpSpPr>
          <p:cNvPr id="28" name="Grupo 27"/>
          <p:cNvGrpSpPr/>
          <p:nvPr/>
        </p:nvGrpSpPr>
        <p:grpSpPr>
          <a:xfrm>
            <a:off x="362912" y="2127659"/>
            <a:ext cx="4327636" cy="816654"/>
            <a:chOff x="362912" y="2127659"/>
            <a:chExt cx="4327636" cy="816654"/>
          </a:xfrm>
        </p:grpSpPr>
        <p:sp>
          <p:nvSpPr>
            <p:cNvPr id="29" name="Text Box 3"/>
            <p:cNvSpPr txBox="1">
              <a:spLocks noChangeArrowheads="1"/>
            </p:cNvSpPr>
            <p:nvPr/>
          </p:nvSpPr>
          <p:spPr bwMode="auto">
            <a:xfrm>
              <a:off x="362912" y="2127659"/>
              <a:ext cx="4258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a:t>
              </a:r>
              <a:endParaRPr lang="pt-BR" sz="1200" b="1" dirty="0"/>
            </a:p>
          </p:txBody>
        </p:sp>
        <p:sp>
          <p:nvSpPr>
            <p:cNvPr id="33" name="Text Box 3"/>
            <p:cNvSpPr txBox="1">
              <a:spLocks noChangeArrowheads="1"/>
            </p:cNvSpPr>
            <p:nvPr/>
          </p:nvSpPr>
          <p:spPr bwMode="auto">
            <a:xfrm>
              <a:off x="362912" y="24006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 MEI</a:t>
              </a:r>
              <a:endParaRPr lang="pt-BR" sz="1200" b="1" dirty="0"/>
            </a:p>
          </p:txBody>
        </p:sp>
        <p:sp>
          <p:nvSpPr>
            <p:cNvPr id="34" name="Text Box 3"/>
            <p:cNvSpPr txBox="1">
              <a:spLocks noChangeArrowheads="1"/>
            </p:cNvSpPr>
            <p:nvPr/>
          </p:nvSpPr>
          <p:spPr bwMode="auto">
            <a:xfrm>
              <a:off x="362912" y="26673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Cessão de Direitos (autoral e imagem) 20%</a:t>
              </a:r>
              <a:endParaRPr lang="pt-BR" sz="1200" b="1" dirty="0"/>
            </a:p>
          </p:txBody>
        </p:sp>
      </p:grpSp>
      <p:sp>
        <p:nvSpPr>
          <p:cNvPr id="38" name="Text Box 3"/>
          <p:cNvSpPr txBox="1">
            <a:spLocks noChangeArrowheads="1"/>
          </p:cNvSpPr>
          <p:nvPr/>
        </p:nvSpPr>
        <p:spPr bwMode="auto">
          <a:xfrm>
            <a:off x="4642712" y="2193405"/>
            <a:ext cx="427706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RPA</a:t>
            </a:r>
          </a:p>
          <a:p>
            <a:pPr marL="171450" indent="-171450">
              <a:spcBef>
                <a:spcPct val="50000"/>
              </a:spcBef>
              <a:buFont typeface="Wingdings" panose="05000000000000000000" pitchFamily="2" charset="2"/>
              <a:buChar char="ü"/>
            </a:pPr>
            <a:r>
              <a:rPr lang="pt-BR" sz="1200" b="1" dirty="0" smtClean="0">
                <a:solidFill>
                  <a:schemeClr val="bg1"/>
                </a:solidFill>
              </a:rPr>
              <a:t>Pessoa Física Emitente de Nota Fiscal</a:t>
            </a:r>
          </a:p>
          <a:p>
            <a:pPr marL="171450" indent="-171450">
              <a:spcBef>
                <a:spcPct val="50000"/>
              </a:spcBef>
              <a:buFont typeface="Wingdings" panose="05000000000000000000" pitchFamily="2" charset="2"/>
              <a:buChar char="ü"/>
            </a:pPr>
            <a:r>
              <a:rPr lang="pt-BR" sz="1200" b="1" dirty="0" smtClean="0">
                <a:solidFill>
                  <a:schemeClr val="bg1"/>
                </a:solidFill>
              </a:rPr>
              <a:t>Pessoa Jurídica Prestadora de Serviço (ator, assessoria de imprensa, cenógrafo, etc.)</a:t>
            </a:r>
          </a:p>
          <a:p>
            <a:pPr marL="171450" indent="-171450">
              <a:spcBef>
                <a:spcPct val="50000"/>
              </a:spcBef>
              <a:buFont typeface="Wingdings" panose="05000000000000000000" pitchFamily="2" charset="2"/>
              <a:buChar char="ü"/>
            </a:pPr>
            <a:r>
              <a:rPr lang="pt-BR" sz="1200" b="1" dirty="0" smtClean="0">
                <a:solidFill>
                  <a:schemeClr val="bg1"/>
                </a:solidFill>
              </a:rPr>
              <a:t>Pessoa Jurídica Fornecedora de Material (tecidos, madeiras, tintas, etc.)</a:t>
            </a:r>
          </a:p>
          <a:p>
            <a:pPr marL="171450" indent="-171450">
              <a:spcBef>
                <a:spcPct val="50000"/>
              </a:spcBef>
              <a:buFont typeface="Wingdings" panose="05000000000000000000" pitchFamily="2" charset="2"/>
              <a:buChar char="ü"/>
            </a:pPr>
            <a:endParaRPr lang="pt-BR" sz="1200" b="1" dirty="0">
              <a:solidFill>
                <a:schemeClr val="bg1"/>
              </a:solidFill>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87" y="2201478"/>
            <a:ext cx="7950688" cy="3549003"/>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
        <p:nvSpPr>
          <p:cNvPr id="18" name="Elipse 17"/>
          <p:cNvSpPr/>
          <p:nvPr/>
        </p:nvSpPr>
        <p:spPr>
          <a:xfrm>
            <a:off x="373529" y="3947739"/>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E</a:t>
            </a:r>
            <a:endParaRPr lang="pt-BR" sz="1400" b="1" dirty="0"/>
          </a:p>
        </p:txBody>
      </p:sp>
      <p:sp>
        <p:nvSpPr>
          <p:cNvPr id="19" name="Elipse 18"/>
          <p:cNvSpPr/>
          <p:nvPr/>
        </p:nvSpPr>
        <p:spPr>
          <a:xfrm>
            <a:off x="369794" y="4927287"/>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F</a:t>
            </a:r>
            <a:endParaRPr lang="pt-BR" sz="1400" b="1" dirty="0"/>
          </a:p>
        </p:txBody>
      </p:sp>
    </p:spTree>
    <p:extLst>
      <p:ext uri="{BB962C8B-B14F-4D97-AF65-F5344CB8AC3E}">
        <p14:creationId xmlns:p14="http://schemas.microsoft.com/office/powerpoint/2010/main" val="22375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1000"/>
                                        <p:tgtEl>
                                          <p:spTgt spid="22"/>
                                        </p:tgtEl>
                                        <p:attrNameLst>
                                          <p:attrName>ppt_x</p:attrName>
                                        </p:attrNameLst>
                                      </p:cBhvr>
                                      <p:tavLst>
                                        <p:tav tm="0">
                                          <p:val>
                                            <p:strVal val="ppt_x"/>
                                          </p:val>
                                        </p:tav>
                                        <p:tav tm="100000">
                                          <p:val>
                                            <p:strVal val="1+ppt_w/2"/>
                                          </p:val>
                                        </p:tav>
                                      </p:tavLst>
                                    </p:anim>
                                    <p:anim calcmode="lin" valueType="num">
                                      <p:cBhvr additive="base">
                                        <p:cTn id="7" dur="1000"/>
                                        <p:tgtEl>
                                          <p:spTgt spid="22"/>
                                        </p:tgtEl>
                                        <p:attrNameLst>
                                          <p:attrName>ppt_y</p:attrName>
                                        </p:attrNameLst>
                                      </p:cBhvr>
                                      <p:tavLst>
                                        <p:tav tm="0">
                                          <p:val>
                                            <p:strVal val="ppt_y"/>
                                          </p:val>
                                        </p:tav>
                                        <p:tav tm="100000">
                                          <p:val>
                                            <p:strVal val="ppt_y"/>
                                          </p:val>
                                        </p:tav>
                                      </p:tavLst>
                                    </p:anim>
                                    <p:set>
                                      <p:cBhvr>
                                        <p:cTn id="8" dur="1" fill="hold">
                                          <p:stCondLst>
                                            <p:cond delay="999"/>
                                          </p:stCondLst>
                                        </p:cTn>
                                        <p:tgtEl>
                                          <p:spTgt spid="22"/>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38"/>
                                        </p:tgtEl>
                                        <p:attrNameLst>
                                          <p:attrName>ppt_x</p:attrName>
                                        </p:attrNameLst>
                                      </p:cBhvr>
                                      <p:tavLst>
                                        <p:tav tm="0">
                                          <p:val>
                                            <p:strVal val="ppt_x"/>
                                          </p:val>
                                        </p:tav>
                                        <p:tav tm="100000">
                                          <p:val>
                                            <p:strVal val="1+ppt_w/2"/>
                                          </p:val>
                                        </p:tav>
                                      </p:tavLst>
                                    </p:anim>
                                    <p:anim calcmode="lin" valueType="num">
                                      <p:cBhvr additive="base">
                                        <p:cTn id="11" dur="500"/>
                                        <p:tgtEl>
                                          <p:spTgt spid="38"/>
                                        </p:tgtEl>
                                        <p:attrNameLst>
                                          <p:attrName>ppt_y</p:attrName>
                                        </p:attrNameLst>
                                      </p:cBhvr>
                                      <p:tavLst>
                                        <p:tav tm="0">
                                          <p:val>
                                            <p:strVal val="ppt_y"/>
                                          </p:val>
                                        </p:tav>
                                        <p:tav tm="100000">
                                          <p:val>
                                            <p:strVal val="ppt_y"/>
                                          </p:val>
                                        </p:tav>
                                      </p:tavLst>
                                    </p:anim>
                                    <p:set>
                                      <p:cBhvr>
                                        <p:cTn id="12" dur="1" fill="hold">
                                          <p:stCondLst>
                                            <p:cond delay="499"/>
                                          </p:stCondLst>
                                        </p:cTn>
                                        <p:tgtEl>
                                          <p:spTgt spid="38"/>
                                        </p:tgtEl>
                                        <p:attrNameLst>
                                          <p:attrName>style.visibility</p:attrName>
                                        </p:attrNameLst>
                                      </p:cBhvr>
                                      <p:to>
                                        <p:strVal val="hidden"/>
                                      </p:to>
                                    </p:set>
                                  </p:childTnLst>
                                </p:cTn>
                              </p:par>
                              <p:par>
                                <p:cTn id="13" presetID="2" presetClass="exit" presetSubtype="2" fill="hold" grpId="0" nodeType="withEffect">
                                  <p:stCondLst>
                                    <p:cond delay="0"/>
                                  </p:stCondLst>
                                  <p:childTnLst>
                                    <p:anim calcmode="lin" valueType="num">
                                      <p:cBhvr additive="base">
                                        <p:cTn id="14" dur="1000"/>
                                        <p:tgtEl>
                                          <p:spTgt spid="25"/>
                                        </p:tgtEl>
                                        <p:attrNameLst>
                                          <p:attrName>ppt_x</p:attrName>
                                        </p:attrNameLst>
                                      </p:cBhvr>
                                      <p:tavLst>
                                        <p:tav tm="0">
                                          <p:val>
                                            <p:strVal val="ppt_x"/>
                                          </p:val>
                                        </p:tav>
                                        <p:tav tm="100000">
                                          <p:val>
                                            <p:strVal val="1+ppt_w/2"/>
                                          </p:val>
                                        </p:tav>
                                      </p:tavLst>
                                    </p:anim>
                                    <p:anim calcmode="lin" valueType="num">
                                      <p:cBhvr additive="base">
                                        <p:cTn id="15" dur="1000"/>
                                        <p:tgtEl>
                                          <p:spTgt spid="25"/>
                                        </p:tgtEl>
                                        <p:attrNameLst>
                                          <p:attrName>ppt_y</p:attrName>
                                        </p:attrNameLst>
                                      </p:cBhvr>
                                      <p:tavLst>
                                        <p:tav tm="0">
                                          <p:val>
                                            <p:strVal val="ppt_y"/>
                                          </p:val>
                                        </p:tav>
                                        <p:tav tm="100000">
                                          <p:val>
                                            <p:strVal val="ppt_y"/>
                                          </p:val>
                                        </p:tav>
                                      </p:tavLst>
                                    </p:anim>
                                    <p:set>
                                      <p:cBhvr>
                                        <p:cTn id="16" dur="1" fill="hold">
                                          <p:stCondLst>
                                            <p:cond delay="999"/>
                                          </p:stCondLst>
                                        </p:cTn>
                                        <p:tgtEl>
                                          <p:spTgt spid="25"/>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1000"/>
                                        <p:tgtEl>
                                          <p:spTgt spid="32"/>
                                        </p:tgtEl>
                                        <p:attrNameLst>
                                          <p:attrName>ppt_x</p:attrName>
                                        </p:attrNameLst>
                                      </p:cBhvr>
                                      <p:tavLst>
                                        <p:tav tm="0">
                                          <p:val>
                                            <p:strVal val="ppt_x"/>
                                          </p:val>
                                        </p:tav>
                                        <p:tav tm="100000">
                                          <p:val>
                                            <p:strVal val="ppt_x"/>
                                          </p:val>
                                        </p:tav>
                                      </p:tavLst>
                                    </p:anim>
                                    <p:anim calcmode="lin" valueType="num">
                                      <p:cBhvr additive="base">
                                        <p:cTn id="19" dur="1000"/>
                                        <p:tgtEl>
                                          <p:spTgt spid="32"/>
                                        </p:tgtEl>
                                        <p:attrNameLst>
                                          <p:attrName>ppt_y</p:attrName>
                                        </p:attrNameLst>
                                      </p:cBhvr>
                                      <p:tavLst>
                                        <p:tav tm="0">
                                          <p:val>
                                            <p:strVal val="ppt_y"/>
                                          </p:val>
                                        </p:tav>
                                        <p:tav tm="100000">
                                          <p:val>
                                            <p:strVal val="1+ppt_h/2"/>
                                          </p:val>
                                        </p:tav>
                                      </p:tavLst>
                                    </p:anim>
                                    <p:set>
                                      <p:cBhvr>
                                        <p:cTn id="20" dur="1" fill="hold">
                                          <p:stCondLst>
                                            <p:cond delay="999"/>
                                          </p:stCondLst>
                                        </p:cTn>
                                        <p:tgtEl>
                                          <p:spTgt spid="32"/>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1000"/>
                                        <p:tgtEl>
                                          <p:spTgt spid="30"/>
                                        </p:tgtEl>
                                        <p:attrNameLst>
                                          <p:attrName>ppt_x</p:attrName>
                                        </p:attrNameLst>
                                      </p:cBhvr>
                                      <p:tavLst>
                                        <p:tav tm="0">
                                          <p:val>
                                            <p:strVal val="ppt_x"/>
                                          </p:val>
                                        </p:tav>
                                        <p:tav tm="100000">
                                          <p:val>
                                            <p:strVal val="ppt_x"/>
                                          </p:val>
                                        </p:tav>
                                      </p:tavLst>
                                    </p:anim>
                                    <p:anim calcmode="lin" valueType="num">
                                      <p:cBhvr additive="base">
                                        <p:cTn id="23" dur="1000"/>
                                        <p:tgtEl>
                                          <p:spTgt spid="30"/>
                                        </p:tgtEl>
                                        <p:attrNameLst>
                                          <p:attrName>ppt_y</p:attrName>
                                        </p:attrNameLst>
                                      </p:cBhvr>
                                      <p:tavLst>
                                        <p:tav tm="0">
                                          <p:val>
                                            <p:strVal val="ppt_y"/>
                                          </p:val>
                                        </p:tav>
                                        <p:tav tm="100000">
                                          <p:val>
                                            <p:strVal val="1+ppt_h/2"/>
                                          </p:val>
                                        </p:tav>
                                      </p:tavLst>
                                    </p:anim>
                                    <p:set>
                                      <p:cBhvr>
                                        <p:cTn id="24" dur="1" fill="hold">
                                          <p:stCondLst>
                                            <p:cond delay="999"/>
                                          </p:stCondLst>
                                        </p:cTn>
                                        <p:tgtEl>
                                          <p:spTgt spid="30"/>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1000"/>
                                        <p:tgtEl>
                                          <p:spTgt spid="31"/>
                                        </p:tgtEl>
                                        <p:attrNameLst>
                                          <p:attrName>ppt_x</p:attrName>
                                        </p:attrNameLst>
                                      </p:cBhvr>
                                      <p:tavLst>
                                        <p:tav tm="0">
                                          <p:val>
                                            <p:strVal val="ppt_x"/>
                                          </p:val>
                                        </p:tav>
                                        <p:tav tm="100000">
                                          <p:val>
                                            <p:strVal val="ppt_x"/>
                                          </p:val>
                                        </p:tav>
                                      </p:tavLst>
                                    </p:anim>
                                    <p:anim calcmode="lin" valueType="num">
                                      <p:cBhvr additive="base">
                                        <p:cTn id="27" dur="1000"/>
                                        <p:tgtEl>
                                          <p:spTgt spid="31"/>
                                        </p:tgtEl>
                                        <p:attrNameLst>
                                          <p:attrName>ppt_y</p:attrName>
                                        </p:attrNameLst>
                                      </p:cBhvr>
                                      <p:tavLst>
                                        <p:tav tm="0">
                                          <p:val>
                                            <p:strVal val="ppt_y"/>
                                          </p:val>
                                        </p:tav>
                                        <p:tav tm="100000">
                                          <p:val>
                                            <p:strVal val="1+ppt_h/2"/>
                                          </p:val>
                                        </p:tav>
                                      </p:tavLst>
                                    </p:anim>
                                    <p:set>
                                      <p:cBhvr>
                                        <p:cTn id="28" dur="1" fill="hold">
                                          <p:stCondLst>
                                            <p:cond delay="999"/>
                                          </p:stCondLst>
                                        </p:cTn>
                                        <p:tgtEl>
                                          <p:spTgt spid="31"/>
                                        </p:tgtEl>
                                        <p:attrNameLst>
                                          <p:attrName>style.visibility</p:attrName>
                                        </p:attrNameLst>
                                      </p:cBhvr>
                                      <p:to>
                                        <p:strVal val="hidden"/>
                                      </p:to>
                                    </p:set>
                                  </p:childTnLst>
                                </p:cTn>
                              </p:par>
                              <p:par>
                                <p:cTn id="29" presetID="2" presetClass="exit" presetSubtype="8" fill="hold" nodeType="withEffect">
                                  <p:stCondLst>
                                    <p:cond delay="0"/>
                                  </p:stCondLst>
                                  <p:childTnLst>
                                    <p:anim calcmode="lin" valueType="num">
                                      <p:cBhvr additive="base">
                                        <p:cTn id="30" dur="500"/>
                                        <p:tgtEl>
                                          <p:spTgt spid="28"/>
                                        </p:tgtEl>
                                        <p:attrNameLst>
                                          <p:attrName>ppt_x</p:attrName>
                                        </p:attrNameLst>
                                      </p:cBhvr>
                                      <p:tavLst>
                                        <p:tav tm="0">
                                          <p:val>
                                            <p:strVal val="ppt_x"/>
                                          </p:val>
                                        </p:tav>
                                        <p:tav tm="100000">
                                          <p:val>
                                            <p:strVal val="0-ppt_w/2"/>
                                          </p:val>
                                        </p:tav>
                                      </p:tavLst>
                                    </p:anim>
                                    <p:anim calcmode="lin" valueType="num">
                                      <p:cBhvr additive="base">
                                        <p:cTn id="31" dur="500"/>
                                        <p:tgtEl>
                                          <p:spTgt spid="28"/>
                                        </p:tgtEl>
                                        <p:attrNameLst>
                                          <p:attrName>ppt_y</p:attrName>
                                        </p:attrNameLst>
                                      </p:cBhvr>
                                      <p:tavLst>
                                        <p:tav tm="0">
                                          <p:val>
                                            <p:strVal val="ppt_y"/>
                                          </p:val>
                                        </p:tav>
                                        <p:tav tm="100000">
                                          <p:val>
                                            <p:strVal val="ppt_y"/>
                                          </p:val>
                                        </p:tav>
                                      </p:tavLst>
                                    </p:anim>
                                    <p:set>
                                      <p:cBhvr>
                                        <p:cTn id="32" dur="1" fill="hold">
                                          <p:stCondLst>
                                            <p:cond delay="499"/>
                                          </p:stCondLst>
                                        </p:cTn>
                                        <p:tgtEl>
                                          <p:spTgt spid="28"/>
                                        </p:tgtEl>
                                        <p:attrNameLst>
                                          <p:attrName>style.visibility</p:attrName>
                                        </p:attrNameLst>
                                      </p:cBhvr>
                                      <p:to>
                                        <p:strVal val="hidden"/>
                                      </p:to>
                                    </p:set>
                                  </p:childTnLst>
                                </p:cTn>
                              </p:par>
                              <p:par>
                                <p:cTn id="33" presetID="2" presetClass="entr" presetSubtype="8" fill="hold" nodeType="withEffect">
                                  <p:stCondLst>
                                    <p:cond delay="8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800" fill="hold"/>
                                        <p:tgtEl>
                                          <p:spTgt spid="2"/>
                                        </p:tgtEl>
                                        <p:attrNameLst>
                                          <p:attrName>ppt_x</p:attrName>
                                        </p:attrNameLst>
                                      </p:cBhvr>
                                      <p:tavLst>
                                        <p:tav tm="0">
                                          <p:val>
                                            <p:strVal val="0-#ppt_w/2"/>
                                          </p:val>
                                        </p:tav>
                                        <p:tav tm="100000">
                                          <p:val>
                                            <p:strVal val="#ppt_x"/>
                                          </p:val>
                                        </p:tav>
                                      </p:tavLst>
                                    </p:anim>
                                    <p:anim calcmode="lin" valueType="num">
                                      <p:cBhvr additive="base">
                                        <p:cTn id="36" dur="800" fill="hold"/>
                                        <p:tgtEl>
                                          <p:spTgt spid="2"/>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17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700"/>
                                        <p:tgtEl>
                                          <p:spTgt spid="18"/>
                                        </p:tgtEl>
                                      </p:cBhvr>
                                    </p:animEffect>
                                  </p:childTnLst>
                                </p:cTn>
                              </p:par>
                              <p:par>
                                <p:cTn id="40" presetID="10" presetClass="entr" presetSubtype="0" fill="hold" grpId="0" nodeType="withEffect">
                                  <p:stCondLst>
                                    <p:cond delay="17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7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30" grpId="0" animBg="1"/>
      <p:bldP spid="31" grpId="0"/>
      <p:bldP spid="32" grpId="0"/>
      <p:bldP spid="38" grpId="0"/>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pic>
        <p:nvPicPr>
          <p:cNvPr id="26" name="Imagem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87" y="2201478"/>
            <a:ext cx="7950688" cy="3549003"/>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
        <p:nvSpPr>
          <p:cNvPr id="18" name="Elipse 17"/>
          <p:cNvSpPr/>
          <p:nvPr/>
        </p:nvSpPr>
        <p:spPr>
          <a:xfrm>
            <a:off x="373529" y="3947739"/>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t>E</a:t>
            </a:r>
          </a:p>
        </p:txBody>
      </p:sp>
      <p:sp>
        <p:nvSpPr>
          <p:cNvPr id="19" name="Elipse 18"/>
          <p:cNvSpPr/>
          <p:nvPr/>
        </p:nvSpPr>
        <p:spPr>
          <a:xfrm>
            <a:off x="369794" y="4927287"/>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F</a:t>
            </a:r>
            <a:endParaRPr lang="pt-BR" sz="1400" b="1" dirty="0"/>
          </a:p>
        </p:txBody>
      </p:sp>
      <p:sp>
        <p:nvSpPr>
          <p:cNvPr id="2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21" name="Retângulo 20"/>
          <p:cNvSpPr/>
          <p:nvPr/>
        </p:nvSpPr>
        <p:spPr>
          <a:xfrm>
            <a:off x="574675" y="2010796"/>
            <a:ext cx="8001000" cy="1262112"/>
          </a:xfrm>
          <a:prstGeom prst="rect">
            <a:avLst/>
          </a:prstGeom>
          <a:solidFill>
            <a:srgbClr val="C00000"/>
          </a:solidFill>
          <a:ln w="15875">
            <a:noFill/>
          </a:ln>
          <a:effectLst>
            <a:outerShdw dist="101600" dir="2700000" algn="ctr" rotWithShape="0">
              <a:schemeClr val="bg1">
                <a:lumMod val="50000"/>
                <a:alpha val="7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0"/>
              </a:spcAft>
            </a:pPr>
            <a:r>
              <a:rPr lang="pt-BR" sz="1400" b="1" dirty="0"/>
              <a:t>É recomendável a impressão, assinatura e entrega dos demonstrativos de pagamento na Prestação de Contas. Na eventualidade de uma auditoria, que geralmente ocorre anos após a conclusão do projeto, se fará necessário a emissão, assinatura e entrega destes documentos. </a:t>
            </a:r>
            <a:endParaRPr lang="pt-BR" sz="1400" b="1" dirty="0" smtClean="0">
              <a:solidFill>
                <a:schemeClr val="bg1"/>
              </a:solidFill>
            </a:endParaRPr>
          </a:p>
        </p:txBody>
      </p:sp>
    </p:spTree>
    <p:extLst>
      <p:ext uri="{BB962C8B-B14F-4D97-AF65-F5344CB8AC3E}">
        <p14:creationId xmlns:p14="http://schemas.microsoft.com/office/powerpoint/2010/main" val="38724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1+ppt_w/2"/>
                                          </p:val>
                                        </p:tav>
                                      </p:tavLst>
                                    </p:anim>
                                    <p:anim calcmode="lin" valueType="num">
                                      <p:cBhvr additive="base">
                                        <p:cTn id="7" dur="500"/>
                                        <p:tgtEl>
                                          <p:spTgt spid="26"/>
                                        </p:tgtEl>
                                        <p:attrNameLst>
                                          <p:attrName>ppt_y</p:attrName>
                                        </p:attrNameLst>
                                      </p:cBhvr>
                                      <p:tavLst>
                                        <p:tav tm="0">
                                          <p:val>
                                            <p:strVal val="ppt_y"/>
                                          </p:val>
                                        </p:tav>
                                        <p:tav tm="100000">
                                          <p:val>
                                            <p:strVal val="ppt_y"/>
                                          </p:val>
                                        </p:tav>
                                      </p:tavLst>
                                    </p:anim>
                                    <p:set>
                                      <p:cBhvr>
                                        <p:cTn id="8" dur="1" fill="hold">
                                          <p:stCondLst>
                                            <p:cond delay="499"/>
                                          </p:stCondLst>
                                        </p:cTn>
                                        <p:tgtEl>
                                          <p:spTgt spid="26"/>
                                        </p:tgtEl>
                                        <p:attrNameLst>
                                          <p:attrName>style.visibility</p:attrName>
                                        </p:attrNameLst>
                                      </p:cBhvr>
                                      <p:to>
                                        <p:strVal val="hidden"/>
                                      </p:to>
                                    </p:set>
                                  </p:childTnLst>
                                </p:cTn>
                              </p:par>
                              <p:par>
                                <p:cTn id="9" presetID="10" presetClass="exit" presetSubtype="0" fill="hold" grpId="0" nodeType="with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0-#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18"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grpSp>
        <p:nvGrpSpPr>
          <p:cNvPr id="6" name="Grupo 5"/>
          <p:cNvGrpSpPr/>
          <p:nvPr/>
        </p:nvGrpSpPr>
        <p:grpSpPr>
          <a:xfrm>
            <a:off x="4959275" y="1985215"/>
            <a:ext cx="3320877" cy="3977456"/>
            <a:chOff x="4959275" y="2115840"/>
            <a:chExt cx="3320877" cy="3977456"/>
          </a:xfrm>
        </p:grpSpPr>
        <p:sp>
          <p:nvSpPr>
            <p:cNvPr id="26" name="Retângulo 25"/>
            <p:cNvSpPr/>
            <p:nvPr/>
          </p:nvSpPr>
          <p:spPr>
            <a:xfrm>
              <a:off x="4959275" y="2115840"/>
              <a:ext cx="3320877" cy="3977456"/>
            </a:xfrm>
            <a:prstGeom prst="rect">
              <a:avLst/>
            </a:prstGeom>
            <a:solidFill>
              <a:schemeClr val="bg1"/>
            </a:solidFill>
            <a:ln w="12700">
              <a:solidFill>
                <a:schemeClr val="tx1">
                  <a:lumMod val="75000"/>
                  <a:lumOff val="25000"/>
                </a:schemeClr>
              </a:solidFill>
            </a:ln>
            <a:effectLst>
              <a:outerShdw blurRad="50800" dist="63500" dir="27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252" y="2164917"/>
              <a:ext cx="3057448" cy="1911784"/>
            </a:xfrm>
            <a:prstGeom prst="rect">
              <a:avLst/>
            </a:prstGeom>
          </p:spPr>
        </p:pic>
        <p:pic>
          <p:nvPicPr>
            <p:cNvPr id="33" name="Imagem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252" y="4133417"/>
              <a:ext cx="3057448" cy="1911784"/>
            </a:xfrm>
            <a:prstGeom prst="rect">
              <a:avLst/>
            </a:prstGeom>
          </p:spPr>
        </p:pic>
      </p:grpSp>
      <p:sp>
        <p:nvSpPr>
          <p:cNvPr id="16" name="Retângulo 15"/>
          <p:cNvSpPr/>
          <p:nvPr/>
        </p:nvSpPr>
        <p:spPr>
          <a:xfrm>
            <a:off x="574675" y="1998921"/>
            <a:ext cx="8001000" cy="1262112"/>
          </a:xfrm>
          <a:prstGeom prst="rect">
            <a:avLst/>
          </a:prstGeom>
          <a:solidFill>
            <a:srgbClr val="C00000"/>
          </a:solidFill>
          <a:ln w="15875">
            <a:noFill/>
          </a:ln>
          <a:effectLst>
            <a:outerShdw dist="101600" dir="2700000" algn="ctr" rotWithShape="0">
              <a:schemeClr val="bg1">
                <a:lumMod val="50000"/>
                <a:alpha val="7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0"/>
              </a:spcAft>
            </a:pPr>
            <a:r>
              <a:rPr lang="pt-BR" sz="1400" b="1" dirty="0"/>
              <a:t>É recomendável a impressão, assinatura e entrega dos demonstrativos de pagamento na Prestação de Contas. Na eventualidade de uma auditoria, que geralmente ocorre anos após a conclusão do projeto, se fará necessário a emissão, assinatura e entrega destes documentos. </a:t>
            </a:r>
            <a:endParaRPr lang="pt-BR" sz="1400" b="1" dirty="0" smtClean="0">
              <a:solidFill>
                <a:schemeClr val="bg1"/>
              </a:solidFill>
            </a:endParaRPr>
          </a:p>
        </p:txBody>
      </p:sp>
      <p:sp>
        <p:nvSpPr>
          <p:cNvPr id="17" name="Retângulo 16"/>
          <p:cNvSpPr/>
          <p:nvPr/>
        </p:nvSpPr>
        <p:spPr>
          <a:xfrm>
            <a:off x="1187402" y="3649149"/>
            <a:ext cx="3055826" cy="792088"/>
          </a:xfrm>
          <a:prstGeom prst="rect">
            <a:avLst/>
          </a:prstGeom>
          <a:solidFill>
            <a:srgbClr val="C00000"/>
          </a:solidFill>
          <a:ln w="15875">
            <a:noFill/>
          </a:ln>
          <a:effectLst>
            <a:outerShdw dist="101600" dir="2700000" algn="ctr" rotWithShape="0">
              <a:schemeClr val="bg1">
                <a:lumMod val="50000"/>
                <a:alpha val="7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0"/>
              </a:spcAft>
            </a:pPr>
            <a:r>
              <a:rPr lang="pt-BR" sz="2000" b="1" dirty="0" smtClean="0"/>
              <a:t>Atendimento</a:t>
            </a:r>
            <a:endParaRPr lang="pt-BR" sz="2000" b="1" dirty="0" smtClean="0">
              <a:solidFill>
                <a:schemeClr val="bg1"/>
              </a:solidFill>
            </a:endParaRPr>
          </a:p>
        </p:txBody>
      </p:sp>
    </p:spTree>
    <p:extLst>
      <p:ext uri="{BB962C8B-B14F-4D97-AF65-F5344CB8AC3E}">
        <p14:creationId xmlns:p14="http://schemas.microsoft.com/office/powerpoint/2010/main" val="1684845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1+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33"/>
          <p:cNvSpPr/>
          <p:nvPr/>
        </p:nvSpPr>
        <p:spPr>
          <a:xfrm>
            <a:off x="4644008"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18"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29" name="Retângulo de cantos arredondados 28"/>
          <p:cNvSpPr/>
          <p:nvPr/>
        </p:nvSpPr>
        <p:spPr>
          <a:xfrm>
            <a:off x="344964" y="1792421"/>
            <a:ext cx="4248472" cy="1347198"/>
          </a:xfrm>
          <a:prstGeom prst="roundRect">
            <a:avLst>
              <a:gd name="adj" fmla="val 3546"/>
            </a:avLst>
          </a:prstGeom>
          <a:solidFill>
            <a:srgbClr val="FFC00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Text Box 3"/>
          <p:cNvSpPr txBox="1">
            <a:spLocks noChangeArrowheads="1"/>
          </p:cNvSpPr>
          <p:nvPr/>
        </p:nvSpPr>
        <p:spPr bwMode="auto">
          <a:xfrm>
            <a:off x="316372"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effectLst>
                  <a:outerShdw blurRad="38100" dist="38100" dir="2700000" algn="tl">
                    <a:srgbClr val="000000">
                      <a:alpha val="43137"/>
                    </a:srgbClr>
                  </a:outerShdw>
                </a:effectLst>
              </a:rPr>
              <a:t>Repasses a Cooperados</a:t>
            </a:r>
            <a:endParaRPr lang="pt-BR" sz="1600" b="1" dirty="0">
              <a:effectLst>
                <a:outerShdw blurRad="38100" dist="38100" dir="2700000" algn="tl">
                  <a:srgbClr val="000000">
                    <a:alpha val="43137"/>
                  </a:srgbClr>
                </a:outerShdw>
              </a:effectLst>
            </a:endParaRPr>
          </a:p>
        </p:txBody>
      </p:sp>
      <p:sp>
        <p:nvSpPr>
          <p:cNvPr id="35" name="Text Box 3"/>
          <p:cNvSpPr txBox="1">
            <a:spLocks noChangeArrowheads="1"/>
          </p:cNvSpPr>
          <p:nvPr/>
        </p:nvSpPr>
        <p:spPr bwMode="auto">
          <a:xfrm>
            <a:off x="4642712" y="2193405"/>
            <a:ext cx="42770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RPA</a:t>
            </a:r>
          </a:p>
          <a:p>
            <a:pPr marL="171450" indent="-171450">
              <a:spcBef>
                <a:spcPct val="50000"/>
              </a:spcBef>
              <a:buFont typeface="Wingdings" panose="05000000000000000000" pitchFamily="2" charset="2"/>
              <a:buChar char="ü"/>
            </a:pPr>
            <a:r>
              <a:rPr lang="pt-BR" sz="1200" b="1" dirty="0" smtClean="0">
                <a:solidFill>
                  <a:schemeClr val="bg1"/>
                </a:solidFill>
              </a:rPr>
              <a:t>Pessoa Física Emitente de Nota Fiscal</a:t>
            </a:r>
          </a:p>
          <a:p>
            <a:pPr marL="171450" indent="-171450">
              <a:spcBef>
                <a:spcPct val="50000"/>
              </a:spcBef>
              <a:buFont typeface="Wingdings" panose="05000000000000000000" pitchFamily="2" charset="2"/>
              <a:buChar char="ü"/>
            </a:pPr>
            <a:r>
              <a:rPr lang="pt-BR" sz="1200" b="1" dirty="0" smtClean="0">
                <a:solidFill>
                  <a:schemeClr val="bg1"/>
                </a:solidFill>
              </a:rPr>
              <a:t>Pessoa Jurídica Prestadora de Serviço</a:t>
            </a:r>
          </a:p>
          <a:p>
            <a:pPr marL="171450" indent="-171450">
              <a:spcBef>
                <a:spcPct val="50000"/>
              </a:spcBef>
              <a:buFont typeface="Wingdings" panose="05000000000000000000" pitchFamily="2" charset="2"/>
              <a:buChar char="ü"/>
            </a:pPr>
            <a:r>
              <a:rPr lang="pt-BR" sz="1200" b="1" dirty="0" smtClean="0">
                <a:solidFill>
                  <a:schemeClr val="bg1"/>
                </a:solidFill>
              </a:rPr>
              <a:t>Pessoa Jurídica Fornecedora de Material</a:t>
            </a:r>
          </a:p>
          <a:p>
            <a:pPr marL="171450" indent="-171450">
              <a:spcBef>
                <a:spcPct val="50000"/>
              </a:spcBef>
              <a:buFont typeface="Wingdings" panose="05000000000000000000" pitchFamily="2" charset="2"/>
              <a:buChar char="ü"/>
            </a:pPr>
            <a:endParaRPr lang="pt-BR" sz="1200" b="1" dirty="0">
              <a:solidFill>
                <a:schemeClr val="bg1"/>
              </a:solidFill>
            </a:endParaRPr>
          </a:p>
        </p:txBody>
      </p:sp>
      <p:sp>
        <p:nvSpPr>
          <p:cNvPr id="36"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7" name="Retângulo de cantos arredondados 36"/>
          <p:cNvSpPr/>
          <p:nvPr/>
        </p:nvSpPr>
        <p:spPr>
          <a:xfrm>
            <a:off x="344964" y="3203936"/>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Text Box 3"/>
          <p:cNvSpPr txBox="1">
            <a:spLocks noChangeArrowheads="1"/>
          </p:cNvSpPr>
          <p:nvPr/>
        </p:nvSpPr>
        <p:spPr bwMode="auto">
          <a:xfrm>
            <a:off x="316372" y="3184331"/>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9" name="Text Box 3"/>
          <p:cNvSpPr txBox="1">
            <a:spLocks noChangeArrowheads="1"/>
          </p:cNvSpPr>
          <p:nvPr/>
        </p:nvSpPr>
        <p:spPr bwMode="auto">
          <a:xfrm>
            <a:off x="362912" y="3769970"/>
            <a:ext cx="42588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Adiantamento de Despesas (Cheque ou Transferência)</a:t>
            </a:r>
          </a:p>
          <a:p>
            <a:pPr marL="171450" indent="-171450">
              <a:spcBef>
                <a:spcPct val="50000"/>
              </a:spcBef>
              <a:buFont typeface="Wingdings" panose="05000000000000000000" pitchFamily="2" charset="2"/>
              <a:buChar char="ü"/>
            </a:pPr>
            <a:r>
              <a:rPr lang="pt-BR" sz="1200" b="1" dirty="0" smtClean="0">
                <a:solidFill>
                  <a:schemeClr val="bg1"/>
                </a:solidFill>
              </a:rPr>
              <a:t>Reembolso de Despesas</a:t>
            </a:r>
          </a:p>
          <a:p>
            <a:pPr marL="171450" indent="-171450">
              <a:spcBef>
                <a:spcPct val="50000"/>
              </a:spcBef>
              <a:buFont typeface="Wingdings" panose="05000000000000000000" pitchFamily="2" charset="2"/>
              <a:buChar char="ü"/>
            </a:pPr>
            <a:r>
              <a:rPr lang="pt-BR" sz="1200" b="1" dirty="0" smtClean="0">
                <a:solidFill>
                  <a:schemeClr val="bg1"/>
                </a:solidFill>
              </a:rPr>
              <a:t>Cartão de Produção </a:t>
            </a:r>
            <a:endParaRPr lang="pt-BR" sz="1200" b="1" dirty="0">
              <a:solidFill>
                <a:schemeClr val="bg1"/>
              </a:solidFill>
            </a:endParaRPr>
          </a:p>
        </p:txBody>
      </p:sp>
      <p:sp>
        <p:nvSpPr>
          <p:cNvPr id="20" name="Text Box 3"/>
          <p:cNvSpPr txBox="1">
            <a:spLocks noChangeArrowheads="1"/>
          </p:cNvSpPr>
          <p:nvPr/>
        </p:nvSpPr>
        <p:spPr bwMode="auto">
          <a:xfrm>
            <a:off x="362912" y="2127659"/>
            <a:ext cx="4258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a:t>
            </a:r>
            <a:endParaRPr lang="pt-BR" sz="1200" b="1" dirty="0"/>
          </a:p>
        </p:txBody>
      </p:sp>
      <p:sp>
        <p:nvSpPr>
          <p:cNvPr id="21" name="Text Box 3"/>
          <p:cNvSpPr txBox="1">
            <a:spLocks noChangeArrowheads="1"/>
          </p:cNvSpPr>
          <p:nvPr/>
        </p:nvSpPr>
        <p:spPr bwMode="auto">
          <a:xfrm>
            <a:off x="362912" y="24006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 MEI</a:t>
            </a:r>
            <a:endParaRPr lang="pt-BR" sz="1200" b="1" dirty="0"/>
          </a:p>
        </p:txBody>
      </p:sp>
      <p:sp>
        <p:nvSpPr>
          <p:cNvPr id="22" name="Text Box 3"/>
          <p:cNvSpPr txBox="1">
            <a:spLocks noChangeArrowheads="1"/>
          </p:cNvSpPr>
          <p:nvPr/>
        </p:nvSpPr>
        <p:spPr bwMode="auto">
          <a:xfrm>
            <a:off x="362912" y="26673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Cessão de Direitos (autoral e imagem) 20%</a:t>
            </a:r>
            <a:endParaRPr lang="pt-BR" sz="1200" b="1" dirty="0"/>
          </a:p>
        </p:txBody>
      </p:sp>
    </p:spTree>
    <p:extLst>
      <p:ext uri="{BB962C8B-B14F-4D97-AF65-F5344CB8AC3E}">
        <p14:creationId xmlns:p14="http://schemas.microsoft.com/office/powerpoint/2010/main" val="2550498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1+#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ppt_x"/>
                                          </p:val>
                                        </p:tav>
                                        <p:tav tm="100000">
                                          <p:val>
                                            <p:strVal val="#ppt_x"/>
                                          </p:val>
                                        </p:tav>
                                      </p:tavLst>
                                    </p:anim>
                                    <p:anim calcmode="lin" valueType="num">
                                      <p:cBhvr additive="base">
                                        <p:cTn id="20" dur="10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ppt_x"/>
                                          </p:val>
                                        </p:tav>
                                        <p:tav tm="100000">
                                          <p:val>
                                            <p:strVal val="#ppt_x"/>
                                          </p:val>
                                        </p:tav>
                                      </p:tavLst>
                                    </p:anim>
                                    <p:anim calcmode="lin" valueType="num">
                                      <p:cBhvr additive="base">
                                        <p:cTn id="24" dur="10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0-#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0-#ppt_w/2"/>
                                          </p:val>
                                        </p:tav>
                                        <p:tav tm="100000">
                                          <p:val>
                                            <p:strVal val="#ppt_x"/>
                                          </p:val>
                                        </p:tav>
                                      </p:tavLst>
                                    </p:anim>
                                    <p:anim calcmode="lin" valueType="num">
                                      <p:cBhvr additive="base">
                                        <p:cTn id="36" dur="10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0-#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0-#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9" grpId="0" animBg="1"/>
      <p:bldP spid="30" grpId="0"/>
      <p:bldP spid="35" grpId="0"/>
      <p:bldP spid="36" grpId="0"/>
      <p:bldP spid="37" grpId="0" animBg="1"/>
      <p:bldP spid="38" grpId="0"/>
      <p:bldP spid="3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 name="Retângulo de cantos arredondados 4"/>
          <p:cNvSpPr/>
          <p:nvPr/>
        </p:nvSpPr>
        <p:spPr>
          <a:xfrm>
            <a:off x="344964" y="1792421"/>
            <a:ext cx="4248472" cy="1347198"/>
          </a:xfrm>
          <a:prstGeom prst="roundRect">
            <a:avLst>
              <a:gd name="adj" fmla="val 3546"/>
            </a:avLst>
          </a:prstGeom>
          <a:solidFill>
            <a:srgbClr val="FFC00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3"/>
          <p:cNvSpPr txBox="1">
            <a:spLocks noChangeArrowheads="1"/>
          </p:cNvSpPr>
          <p:nvPr/>
        </p:nvSpPr>
        <p:spPr bwMode="auto">
          <a:xfrm>
            <a:off x="316372"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effectLst>
                  <a:outerShdw blurRad="38100" dist="38100" dir="2700000" algn="tl">
                    <a:srgbClr val="000000">
                      <a:alpha val="43137"/>
                    </a:srgbClr>
                  </a:outerShdw>
                </a:effectLst>
              </a:rPr>
              <a:t>Repasses a Cooperados</a:t>
            </a:r>
            <a:endParaRPr lang="pt-BR" sz="1600" b="1" dirty="0">
              <a:effectLst>
                <a:outerShdw blurRad="38100" dist="38100" dir="2700000" algn="tl">
                  <a:srgbClr val="000000">
                    <a:alpha val="43137"/>
                  </a:srgbClr>
                </a:outerShdw>
              </a:effectLst>
            </a:endParaRPr>
          </a:p>
        </p:txBody>
      </p:sp>
      <p:sp>
        <p:nvSpPr>
          <p:cNvPr id="22" name="Retângulo de cantos arredondados 21"/>
          <p:cNvSpPr/>
          <p:nvPr/>
        </p:nvSpPr>
        <p:spPr>
          <a:xfrm>
            <a:off x="4644008"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ext Box 3"/>
          <p:cNvSpPr txBox="1">
            <a:spLocks noChangeArrowheads="1"/>
          </p:cNvSpPr>
          <p:nvPr/>
        </p:nvSpPr>
        <p:spPr bwMode="auto">
          <a:xfrm>
            <a:off x="4642712" y="2193405"/>
            <a:ext cx="42770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RPA</a:t>
            </a:r>
          </a:p>
          <a:p>
            <a:pPr marL="171450" indent="-171450">
              <a:spcBef>
                <a:spcPct val="50000"/>
              </a:spcBef>
              <a:buFont typeface="Wingdings" panose="05000000000000000000" pitchFamily="2" charset="2"/>
              <a:buChar char="ü"/>
            </a:pPr>
            <a:r>
              <a:rPr lang="pt-BR" sz="1200" b="1" dirty="0" smtClean="0">
                <a:solidFill>
                  <a:schemeClr val="bg1"/>
                </a:solidFill>
              </a:rPr>
              <a:t>Pessoa Física Emitente de Nota Fiscal</a:t>
            </a:r>
          </a:p>
          <a:p>
            <a:pPr marL="171450" indent="-171450">
              <a:spcBef>
                <a:spcPct val="50000"/>
              </a:spcBef>
              <a:buFont typeface="Wingdings" panose="05000000000000000000" pitchFamily="2" charset="2"/>
              <a:buChar char="ü"/>
            </a:pPr>
            <a:r>
              <a:rPr lang="pt-BR" sz="1200" b="1" dirty="0" smtClean="0">
                <a:solidFill>
                  <a:schemeClr val="bg1"/>
                </a:solidFill>
              </a:rPr>
              <a:t>Pessoa Jurídica Prestadora de Serviço</a:t>
            </a:r>
          </a:p>
          <a:p>
            <a:pPr marL="171450" indent="-171450">
              <a:spcBef>
                <a:spcPct val="50000"/>
              </a:spcBef>
              <a:buFont typeface="Wingdings" panose="05000000000000000000" pitchFamily="2" charset="2"/>
              <a:buChar char="ü"/>
            </a:pPr>
            <a:r>
              <a:rPr lang="pt-BR" sz="1200" b="1" dirty="0" smtClean="0">
                <a:solidFill>
                  <a:schemeClr val="bg1"/>
                </a:solidFill>
              </a:rPr>
              <a:t>Pessoa Jurídica Fornecedora de Material</a:t>
            </a:r>
          </a:p>
          <a:p>
            <a:pPr marL="171450" indent="-171450">
              <a:spcBef>
                <a:spcPct val="50000"/>
              </a:spcBef>
              <a:buFont typeface="Wingdings" panose="05000000000000000000" pitchFamily="2" charset="2"/>
              <a:buChar char="ü"/>
            </a:pPr>
            <a:endParaRPr lang="pt-BR" sz="1200" b="1" dirty="0">
              <a:solidFill>
                <a:schemeClr val="bg1"/>
              </a:solidFill>
            </a:endParaRPr>
          </a:p>
        </p:txBody>
      </p:sp>
      <p:sp>
        <p:nvSpPr>
          <p:cNvPr id="25"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0" name="Retângulo de cantos arredondados 29"/>
          <p:cNvSpPr/>
          <p:nvPr/>
        </p:nvSpPr>
        <p:spPr>
          <a:xfrm>
            <a:off x="344964" y="3203936"/>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 Box 3"/>
          <p:cNvSpPr txBox="1">
            <a:spLocks noChangeArrowheads="1"/>
          </p:cNvSpPr>
          <p:nvPr/>
        </p:nvSpPr>
        <p:spPr bwMode="auto">
          <a:xfrm>
            <a:off x="316372" y="3184331"/>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2" name="Text Box 3"/>
          <p:cNvSpPr txBox="1">
            <a:spLocks noChangeArrowheads="1"/>
          </p:cNvSpPr>
          <p:nvPr/>
        </p:nvSpPr>
        <p:spPr bwMode="auto">
          <a:xfrm>
            <a:off x="362912" y="3769970"/>
            <a:ext cx="42588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Adiantamento de Despesas (Cheque ou Transferência)</a:t>
            </a:r>
          </a:p>
          <a:p>
            <a:pPr marL="171450" indent="-171450">
              <a:spcBef>
                <a:spcPct val="50000"/>
              </a:spcBef>
              <a:buFont typeface="Wingdings" panose="05000000000000000000" pitchFamily="2" charset="2"/>
              <a:buChar char="ü"/>
            </a:pPr>
            <a:r>
              <a:rPr lang="pt-BR" sz="1200" b="1" dirty="0" smtClean="0">
                <a:solidFill>
                  <a:schemeClr val="bg1"/>
                </a:solidFill>
              </a:rPr>
              <a:t>Reembolso de Despesas</a:t>
            </a:r>
          </a:p>
          <a:p>
            <a:pPr marL="171450" indent="-171450">
              <a:spcBef>
                <a:spcPct val="50000"/>
              </a:spcBef>
              <a:buFont typeface="Wingdings" panose="05000000000000000000" pitchFamily="2" charset="2"/>
              <a:buChar char="ü"/>
            </a:pPr>
            <a:r>
              <a:rPr lang="pt-BR" sz="1200" b="1" dirty="0" smtClean="0">
                <a:solidFill>
                  <a:schemeClr val="bg1"/>
                </a:solidFill>
              </a:rPr>
              <a:t>Cartão de Produção </a:t>
            </a:r>
            <a:endParaRPr lang="pt-BR" sz="1200" b="1" dirty="0">
              <a:solidFill>
                <a:schemeClr val="bg1"/>
              </a:solidFill>
            </a:endParaRPr>
          </a:p>
        </p:txBody>
      </p:sp>
      <p:sp>
        <p:nvSpPr>
          <p:cNvPr id="19"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45" name="Text Box 3"/>
          <p:cNvSpPr txBox="1">
            <a:spLocks noChangeArrowheads="1"/>
          </p:cNvSpPr>
          <p:nvPr/>
        </p:nvSpPr>
        <p:spPr bwMode="auto">
          <a:xfrm>
            <a:off x="362912" y="2127659"/>
            <a:ext cx="4258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a:t>
            </a:r>
            <a:endParaRPr lang="pt-BR" sz="1200" b="1" dirty="0"/>
          </a:p>
        </p:txBody>
      </p:sp>
      <p:sp>
        <p:nvSpPr>
          <p:cNvPr id="46" name="Text Box 3"/>
          <p:cNvSpPr txBox="1">
            <a:spLocks noChangeArrowheads="1"/>
          </p:cNvSpPr>
          <p:nvPr/>
        </p:nvSpPr>
        <p:spPr bwMode="auto">
          <a:xfrm>
            <a:off x="362912" y="24006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 MEI</a:t>
            </a:r>
            <a:endParaRPr lang="pt-BR" sz="1200" b="1" dirty="0"/>
          </a:p>
        </p:txBody>
      </p:sp>
      <p:sp>
        <p:nvSpPr>
          <p:cNvPr id="47" name="Text Box 3"/>
          <p:cNvSpPr txBox="1">
            <a:spLocks noChangeArrowheads="1"/>
          </p:cNvSpPr>
          <p:nvPr/>
        </p:nvSpPr>
        <p:spPr bwMode="auto">
          <a:xfrm>
            <a:off x="362912" y="26673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Cessão de Direitos (autoral e imagem) 20%</a:t>
            </a:r>
            <a:endParaRPr lang="pt-BR" sz="1200" b="1" dirty="0"/>
          </a:p>
        </p:txBody>
      </p:sp>
      <p:grpSp>
        <p:nvGrpSpPr>
          <p:cNvPr id="18" name="Grupo 17"/>
          <p:cNvGrpSpPr/>
          <p:nvPr/>
        </p:nvGrpSpPr>
        <p:grpSpPr>
          <a:xfrm>
            <a:off x="467544" y="2247280"/>
            <a:ext cx="8108130" cy="3312368"/>
            <a:chOff x="467544" y="1844824"/>
            <a:chExt cx="8108130" cy="3312368"/>
          </a:xfrm>
        </p:grpSpPr>
        <p:sp>
          <p:nvSpPr>
            <p:cNvPr id="20" name="Retângulo 19"/>
            <p:cNvSpPr/>
            <p:nvPr/>
          </p:nvSpPr>
          <p:spPr>
            <a:xfrm>
              <a:off x="467544" y="1844824"/>
              <a:ext cx="7704856" cy="3312368"/>
            </a:xfrm>
            <a:prstGeom prst="rect">
              <a:avLst/>
            </a:prstGeom>
            <a:solidFill>
              <a:schemeClr val="bg1"/>
            </a:solidFill>
            <a:ln w="12700">
              <a:solidFill>
                <a:schemeClr val="tx1">
                  <a:lumMod val="75000"/>
                  <a:lumOff val="25000"/>
                </a:schemeClr>
              </a:solidFill>
            </a:ln>
            <a:effectLst>
              <a:outerShdw blurRad="50800" dist="63500" dir="27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ext Box 3"/>
            <p:cNvSpPr txBox="1">
              <a:spLocks noChangeArrowheads="1"/>
            </p:cNvSpPr>
            <p:nvPr/>
          </p:nvSpPr>
          <p:spPr bwMode="auto">
            <a:xfrm>
              <a:off x="573087" y="2276872"/>
              <a:ext cx="80025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400" dirty="0" smtClean="0">
                  <a:solidFill>
                    <a:schemeClr val="accent2"/>
                  </a:solidFill>
                </a:rPr>
                <a:t>Para os pagamentos a pessoas físicas não-cooperadas, o RPA e notas com CPF:</a:t>
              </a:r>
            </a:p>
          </p:txBody>
        </p:sp>
        <p:sp>
          <p:nvSpPr>
            <p:cNvPr id="23" name="Text Box 3"/>
            <p:cNvSpPr txBox="1">
              <a:spLocks noChangeArrowheads="1"/>
            </p:cNvSpPr>
            <p:nvPr/>
          </p:nvSpPr>
          <p:spPr bwMode="auto">
            <a:xfrm>
              <a:off x="573087" y="2695972"/>
              <a:ext cx="80025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Incide o “cota patronal do INSS” de 20%</a:t>
              </a:r>
            </a:p>
          </p:txBody>
        </p:sp>
        <p:grpSp>
          <p:nvGrpSpPr>
            <p:cNvPr id="26" name="Grupo 25"/>
            <p:cNvGrpSpPr/>
            <p:nvPr/>
          </p:nvGrpSpPr>
          <p:grpSpPr>
            <a:xfrm>
              <a:off x="971600" y="3296360"/>
              <a:ext cx="1555576" cy="907106"/>
              <a:chOff x="971600" y="2809926"/>
              <a:chExt cx="1555576" cy="907106"/>
            </a:xfrm>
          </p:grpSpPr>
          <p:sp>
            <p:nvSpPr>
              <p:cNvPr id="42" name="Retângulo de cantos arredondados 41"/>
              <p:cNvSpPr/>
              <p:nvPr/>
            </p:nvSpPr>
            <p:spPr>
              <a:xfrm>
                <a:off x="971600" y="2813178"/>
                <a:ext cx="1555576" cy="90385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43" name="Retângulo de cantos arredondados 42"/>
              <p:cNvSpPr/>
              <p:nvPr/>
            </p:nvSpPr>
            <p:spPr>
              <a:xfrm>
                <a:off x="971600" y="2809926"/>
                <a:ext cx="1555576" cy="312451"/>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mj-lt"/>
                    <a:cs typeface="Kalinga" panose="020B0502040204020203" pitchFamily="34" charset="0"/>
                  </a:rPr>
                  <a:t>Valor da Rubrica</a:t>
                </a:r>
                <a:endParaRPr lang="pt-BR" sz="1200" dirty="0">
                  <a:latin typeface="+mj-lt"/>
                  <a:cs typeface="Kalinga" panose="020B0502040204020203" pitchFamily="34" charset="0"/>
                </a:endParaRPr>
              </a:p>
            </p:txBody>
          </p:sp>
          <p:sp>
            <p:nvSpPr>
              <p:cNvPr id="44" name="Text Box 3"/>
              <p:cNvSpPr txBox="1">
                <a:spLocks noChangeArrowheads="1"/>
              </p:cNvSpPr>
              <p:nvPr/>
            </p:nvSpPr>
            <p:spPr bwMode="auto">
              <a:xfrm>
                <a:off x="971600" y="3219073"/>
                <a:ext cx="155557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800"/>
                  </a:spcBef>
                </a:pPr>
                <a:r>
                  <a:rPr lang="pt-BR" sz="1700" dirty="0" smtClean="0">
                    <a:solidFill>
                      <a:schemeClr val="accent2"/>
                    </a:solidFill>
                  </a:rPr>
                  <a:t>R$ 1.500,00</a:t>
                </a:r>
              </a:p>
            </p:txBody>
          </p:sp>
        </p:grpSp>
        <p:grpSp>
          <p:nvGrpSpPr>
            <p:cNvPr id="27" name="Grupo 26"/>
            <p:cNvGrpSpPr/>
            <p:nvPr/>
          </p:nvGrpSpPr>
          <p:grpSpPr>
            <a:xfrm>
              <a:off x="2877716" y="3296360"/>
              <a:ext cx="2240260" cy="907106"/>
              <a:chOff x="2877716" y="2809926"/>
              <a:chExt cx="2240260" cy="907106"/>
            </a:xfrm>
          </p:grpSpPr>
          <p:sp>
            <p:nvSpPr>
              <p:cNvPr id="38" name="Divisão 37"/>
              <p:cNvSpPr/>
              <p:nvPr/>
            </p:nvSpPr>
            <p:spPr>
              <a:xfrm>
                <a:off x="2877716" y="3122377"/>
                <a:ext cx="504056" cy="450639"/>
              </a:xfrm>
              <a:prstGeom prst="mathDivid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de cantos arredondados 38"/>
              <p:cNvSpPr/>
              <p:nvPr/>
            </p:nvSpPr>
            <p:spPr>
              <a:xfrm>
                <a:off x="3562400" y="2813178"/>
                <a:ext cx="1555576" cy="90385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40" name="Retângulo de cantos arredondados 39"/>
              <p:cNvSpPr/>
              <p:nvPr/>
            </p:nvSpPr>
            <p:spPr>
              <a:xfrm>
                <a:off x="3562400" y="2809926"/>
                <a:ext cx="1555576" cy="312451"/>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mj-lt"/>
                    <a:cs typeface="Kalinga" panose="020B0502040204020203" pitchFamily="34" charset="0"/>
                  </a:rPr>
                  <a:t>Razão do INSS</a:t>
                </a:r>
                <a:endParaRPr lang="pt-BR" sz="1200" dirty="0">
                  <a:latin typeface="+mj-lt"/>
                  <a:cs typeface="Kalinga" panose="020B0502040204020203" pitchFamily="34" charset="0"/>
                </a:endParaRPr>
              </a:p>
            </p:txBody>
          </p:sp>
          <p:sp>
            <p:nvSpPr>
              <p:cNvPr id="41" name="Text Box 3"/>
              <p:cNvSpPr txBox="1">
                <a:spLocks noChangeArrowheads="1"/>
              </p:cNvSpPr>
              <p:nvPr/>
            </p:nvSpPr>
            <p:spPr bwMode="auto">
              <a:xfrm>
                <a:off x="3537000" y="3155573"/>
                <a:ext cx="155557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1800"/>
                  </a:spcBef>
                </a:pPr>
                <a:r>
                  <a:rPr lang="pt-BR" sz="2300" b="1" dirty="0" smtClean="0">
                    <a:solidFill>
                      <a:schemeClr val="accent2"/>
                    </a:solidFill>
                  </a:rPr>
                  <a:t>1,2</a:t>
                </a:r>
              </a:p>
            </p:txBody>
          </p:sp>
        </p:grpSp>
        <p:grpSp>
          <p:nvGrpSpPr>
            <p:cNvPr id="28" name="Grupo 27"/>
            <p:cNvGrpSpPr/>
            <p:nvPr/>
          </p:nvGrpSpPr>
          <p:grpSpPr>
            <a:xfrm>
              <a:off x="5542012" y="3296360"/>
              <a:ext cx="2281064" cy="907106"/>
              <a:chOff x="5542012" y="2809926"/>
              <a:chExt cx="2281064" cy="907106"/>
            </a:xfrm>
          </p:grpSpPr>
          <p:sp>
            <p:nvSpPr>
              <p:cNvPr id="34" name="Igual 33"/>
              <p:cNvSpPr/>
              <p:nvPr/>
            </p:nvSpPr>
            <p:spPr>
              <a:xfrm>
                <a:off x="5542012" y="3122377"/>
                <a:ext cx="504056" cy="45063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5" name="Retângulo de cantos arredondados 34"/>
              <p:cNvSpPr/>
              <p:nvPr/>
            </p:nvSpPr>
            <p:spPr>
              <a:xfrm>
                <a:off x="6267500" y="2813178"/>
                <a:ext cx="1555576" cy="90385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36" name="Retângulo de cantos arredondados 35"/>
              <p:cNvSpPr/>
              <p:nvPr/>
            </p:nvSpPr>
            <p:spPr>
              <a:xfrm>
                <a:off x="6267500" y="2809926"/>
                <a:ext cx="1555576" cy="312451"/>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mj-lt"/>
                    <a:cs typeface="Kalinga" panose="020B0502040204020203" pitchFamily="34" charset="0"/>
                  </a:rPr>
                  <a:t>Valor Negociado</a:t>
                </a:r>
                <a:endParaRPr lang="pt-BR" sz="1200" dirty="0">
                  <a:latin typeface="+mj-lt"/>
                  <a:cs typeface="Kalinga" panose="020B0502040204020203" pitchFamily="34" charset="0"/>
                </a:endParaRPr>
              </a:p>
            </p:txBody>
          </p:sp>
          <p:sp>
            <p:nvSpPr>
              <p:cNvPr id="37" name="Text Box 3"/>
              <p:cNvSpPr txBox="1">
                <a:spLocks noChangeArrowheads="1"/>
              </p:cNvSpPr>
              <p:nvPr/>
            </p:nvSpPr>
            <p:spPr bwMode="auto">
              <a:xfrm>
                <a:off x="6254800" y="3219073"/>
                <a:ext cx="155557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800"/>
                  </a:spcBef>
                </a:pPr>
                <a:r>
                  <a:rPr lang="pt-BR" sz="1700" dirty="0" smtClean="0">
                    <a:solidFill>
                      <a:schemeClr val="accent2"/>
                    </a:solidFill>
                  </a:rPr>
                  <a:t>R$ 1.250,00</a:t>
                </a:r>
              </a:p>
            </p:txBody>
          </p:sp>
        </p:grpSp>
        <p:sp>
          <p:nvSpPr>
            <p:cNvPr id="29" name="Text Box 3"/>
            <p:cNvSpPr txBox="1">
              <a:spLocks noChangeArrowheads="1"/>
            </p:cNvSpPr>
            <p:nvPr/>
          </p:nvSpPr>
          <p:spPr bwMode="auto">
            <a:xfrm>
              <a:off x="573087" y="4651772"/>
              <a:ext cx="80025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O valor de R$ 1.250,00 sofrerá as deduções de INSS (11%), IR e ISS</a:t>
              </a:r>
            </a:p>
          </p:txBody>
        </p:sp>
        <p:sp>
          <p:nvSpPr>
            <p:cNvPr id="33" name="Retângulo 32"/>
            <p:cNvSpPr/>
            <p:nvPr/>
          </p:nvSpPr>
          <p:spPr>
            <a:xfrm>
              <a:off x="467544" y="1849140"/>
              <a:ext cx="7704856" cy="335260"/>
            </a:xfrm>
            <a:prstGeom prst="rect">
              <a:avLst/>
            </a:prstGeom>
            <a:solidFill>
              <a:srgbClr val="C00000"/>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RPA</a:t>
              </a:r>
              <a:endParaRPr lang="pt-BR" b="1" dirty="0"/>
            </a:p>
          </p:txBody>
        </p:sp>
      </p:grpSp>
    </p:spTree>
    <p:extLst>
      <p:ext uri="{BB962C8B-B14F-4D97-AF65-F5344CB8AC3E}">
        <p14:creationId xmlns:p14="http://schemas.microsoft.com/office/powerpoint/2010/main" val="514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1000"/>
                                        <p:tgtEl>
                                          <p:spTgt spid="15"/>
                                        </p:tgtEl>
                                        <p:attrNameLst>
                                          <p:attrName>ppt_x</p:attrName>
                                        </p:attrNameLst>
                                      </p:cBhvr>
                                      <p:tavLst>
                                        <p:tav tm="0">
                                          <p:val>
                                            <p:strVal val="ppt_x"/>
                                          </p:val>
                                        </p:tav>
                                        <p:tav tm="100000">
                                          <p:val>
                                            <p:strVal val="0-ppt_w/2"/>
                                          </p:val>
                                        </p:tav>
                                      </p:tavLst>
                                    </p:anim>
                                    <p:anim calcmode="lin" valueType="num">
                                      <p:cBhvr additive="base">
                                        <p:cTn id="7" dur="1000"/>
                                        <p:tgtEl>
                                          <p:spTgt spid="15"/>
                                        </p:tgtEl>
                                        <p:attrNameLst>
                                          <p:attrName>ppt_y</p:attrName>
                                        </p:attrNameLst>
                                      </p:cBhvr>
                                      <p:tavLst>
                                        <p:tav tm="0">
                                          <p:val>
                                            <p:strVal val="ppt_y"/>
                                          </p:val>
                                        </p:tav>
                                        <p:tav tm="100000">
                                          <p:val>
                                            <p:strVal val="ppt_y"/>
                                          </p:val>
                                        </p:tav>
                                      </p:tavLst>
                                    </p:anim>
                                    <p:set>
                                      <p:cBhvr>
                                        <p:cTn id="8" dur="1" fill="hold">
                                          <p:stCondLst>
                                            <p:cond delay="999"/>
                                          </p:stCondLst>
                                        </p:cTn>
                                        <p:tgtEl>
                                          <p:spTgt spid="15"/>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1000"/>
                                        <p:tgtEl>
                                          <p:spTgt spid="5"/>
                                        </p:tgtEl>
                                        <p:attrNameLst>
                                          <p:attrName>ppt_x</p:attrName>
                                        </p:attrNameLst>
                                      </p:cBhvr>
                                      <p:tavLst>
                                        <p:tav tm="0">
                                          <p:val>
                                            <p:strVal val="ppt_x"/>
                                          </p:val>
                                        </p:tav>
                                        <p:tav tm="100000">
                                          <p:val>
                                            <p:strVal val="0-ppt_w/2"/>
                                          </p:val>
                                        </p:tav>
                                      </p:tavLst>
                                    </p:anim>
                                    <p:anim calcmode="lin" valueType="num">
                                      <p:cBhvr additive="base">
                                        <p:cTn id="11" dur="1000"/>
                                        <p:tgtEl>
                                          <p:spTgt spid="5"/>
                                        </p:tgtEl>
                                        <p:attrNameLst>
                                          <p:attrName>ppt_y</p:attrName>
                                        </p:attrNameLst>
                                      </p:cBhvr>
                                      <p:tavLst>
                                        <p:tav tm="0">
                                          <p:val>
                                            <p:strVal val="ppt_y"/>
                                          </p:val>
                                        </p:tav>
                                        <p:tav tm="100000">
                                          <p:val>
                                            <p:strVal val="ppt_y"/>
                                          </p:val>
                                        </p:tav>
                                      </p:tavLst>
                                    </p:anim>
                                    <p:set>
                                      <p:cBhvr>
                                        <p:cTn id="12" dur="1" fill="hold">
                                          <p:stCondLst>
                                            <p:cond delay="999"/>
                                          </p:stCondLst>
                                        </p:cTn>
                                        <p:tgtEl>
                                          <p:spTgt spid="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1000"/>
                                        <p:tgtEl>
                                          <p:spTgt spid="31"/>
                                        </p:tgtEl>
                                        <p:attrNameLst>
                                          <p:attrName>ppt_x</p:attrName>
                                        </p:attrNameLst>
                                      </p:cBhvr>
                                      <p:tavLst>
                                        <p:tav tm="0">
                                          <p:val>
                                            <p:strVal val="ppt_x"/>
                                          </p:val>
                                        </p:tav>
                                        <p:tav tm="100000">
                                          <p:val>
                                            <p:strVal val="ppt_x"/>
                                          </p:val>
                                        </p:tav>
                                      </p:tavLst>
                                    </p:anim>
                                    <p:anim calcmode="lin" valueType="num">
                                      <p:cBhvr additive="base">
                                        <p:cTn id="15" dur="1000"/>
                                        <p:tgtEl>
                                          <p:spTgt spid="31"/>
                                        </p:tgtEl>
                                        <p:attrNameLst>
                                          <p:attrName>ppt_y</p:attrName>
                                        </p:attrNameLst>
                                      </p:cBhvr>
                                      <p:tavLst>
                                        <p:tav tm="0">
                                          <p:val>
                                            <p:strVal val="ppt_y"/>
                                          </p:val>
                                        </p:tav>
                                        <p:tav tm="100000">
                                          <p:val>
                                            <p:strVal val="1+ppt_h/2"/>
                                          </p:val>
                                        </p:tav>
                                      </p:tavLst>
                                    </p:anim>
                                    <p:set>
                                      <p:cBhvr>
                                        <p:cTn id="16" dur="1" fill="hold">
                                          <p:stCondLst>
                                            <p:cond delay="999"/>
                                          </p:stCondLst>
                                        </p:cTn>
                                        <p:tgtEl>
                                          <p:spTgt spid="31"/>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1000"/>
                                        <p:tgtEl>
                                          <p:spTgt spid="32"/>
                                        </p:tgtEl>
                                        <p:attrNameLst>
                                          <p:attrName>ppt_x</p:attrName>
                                        </p:attrNameLst>
                                      </p:cBhvr>
                                      <p:tavLst>
                                        <p:tav tm="0">
                                          <p:val>
                                            <p:strVal val="ppt_x"/>
                                          </p:val>
                                        </p:tav>
                                        <p:tav tm="100000">
                                          <p:val>
                                            <p:strVal val="ppt_x"/>
                                          </p:val>
                                        </p:tav>
                                      </p:tavLst>
                                    </p:anim>
                                    <p:anim calcmode="lin" valueType="num">
                                      <p:cBhvr additive="base">
                                        <p:cTn id="19" dur="1000"/>
                                        <p:tgtEl>
                                          <p:spTgt spid="32"/>
                                        </p:tgtEl>
                                        <p:attrNameLst>
                                          <p:attrName>ppt_y</p:attrName>
                                        </p:attrNameLst>
                                      </p:cBhvr>
                                      <p:tavLst>
                                        <p:tav tm="0">
                                          <p:val>
                                            <p:strVal val="ppt_y"/>
                                          </p:val>
                                        </p:tav>
                                        <p:tav tm="100000">
                                          <p:val>
                                            <p:strVal val="1+ppt_h/2"/>
                                          </p:val>
                                        </p:tav>
                                      </p:tavLst>
                                    </p:anim>
                                    <p:set>
                                      <p:cBhvr>
                                        <p:cTn id="20" dur="1" fill="hold">
                                          <p:stCondLst>
                                            <p:cond delay="999"/>
                                          </p:stCondLst>
                                        </p:cTn>
                                        <p:tgtEl>
                                          <p:spTgt spid="32"/>
                                        </p:tgtEl>
                                        <p:attrNameLst>
                                          <p:attrName>style.visibility</p:attrName>
                                        </p:attrNameLst>
                                      </p:cBhvr>
                                      <p:to>
                                        <p:strVal val="hidden"/>
                                      </p:to>
                                    </p:set>
                                  </p:childTnLst>
                                </p:cTn>
                              </p:par>
                              <p:par>
                                <p:cTn id="21" presetID="2" presetClass="exit" presetSubtype="2" fill="hold" grpId="0" nodeType="withEffect">
                                  <p:stCondLst>
                                    <p:cond delay="0"/>
                                  </p:stCondLst>
                                  <p:childTnLst>
                                    <p:anim calcmode="lin" valueType="num">
                                      <p:cBhvr additive="base">
                                        <p:cTn id="22" dur="1000"/>
                                        <p:tgtEl>
                                          <p:spTgt spid="24"/>
                                        </p:tgtEl>
                                        <p:attrNameLst>
                                          <p:attrName>ppt_x</p:attrName>
                                        </p:attrNameLst>
                                      </p:cBhvr>
                                      <p:tavLst>
                                        <p:tav tm="0">
                                          <p:val>
                                            <p:strVal val="ppt_x"/>
                                          </p:val>
                                        </p:tav>
                                        <p:tav tm="100000">
                                          <p:val>
                                            <p:strVal val="1+ppt_w/2"/>
                                          </p:val>
                                        </p:tav>
                                      </p:tavLst>
                                    </p:anim>
                                    <p:anim calcmode="lin" valueType="num">
                                      <p:cBhvr additive="base">
                                        <p:cTn id="23" dur="1000"/>
                                        <p:tgtEl>
                                          <p:spTgt spid="24"/>
                                        </p:tgtEl>
                                        <p:attrNameLst>
                                          <p:attrName>ppt_y</p:attrName>
                                        </p:attrNameLst>
                                      </p:cBhvr>
                                      <p:tavLst>
                                        <p:tav tm="0">
                                          <p:val>
                                            <p:strVal val="ppt_y"/>
                                          </p:val>
                                        </p:tav>
                                        <p:tav tm="100000">
                                          <p:val>
                                            <p:strVal val="ppt_y"/>
                                          </p:val>
                                        </p:tav>
                                      </p:tavLst>
                                    </p:anim>
                                    <p:set>
                                      <p:cBhvr>
                                        <p:cTn id="24" dur="1" fill="hold">
                                          <p:stCondLst>
                                            <p:cond delay="999"/>
                                          </p:stCondLst>
                                        </p:cTn>
                                        <p:tgtEl>
                                          <p:spTgt spid="24"/>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1000"/>
                                        <p:tgtEl>
                                          <p:spTgt spid="30"/>
                                        </p:tgtEl>
                                        <p:attrNameLst>
                                          <p:attrName>ppt_x</p:attrName>
                                        </p:attrNameLst>
                                      </p:cBhvr>
                                      <p:tavLst>
                                        <p:tav tm="0">
                                          <p:val>
                                            <p:strVal val="ppt_x"/>
                                          </p:val>
                                        </p:tav>
                                        <p:tav tm="100000">
                                          <p:val>
                                            <p:strVal val="ppt_x"/>
                                          </p:val>
                                        </p:tav>
                                      </p:tavLst>
                                    </p:anim>
                                    <p:anim calcmode="lin" valueType="num">
                                      <p:cBhvr additive="base">
                                        <p:cTn id="27" dur="1000"/>
                                        <p:tgtEl>
                                          <p:spTgt spid="30"/>
                                        </p:tgtEl>
                                        <p:attrNameLst>
                                          <p:attrName>ppt_y</p:attrName>
                                        </p:attrNameLst>
                                      </p:cBhvr>
                                      <p:tavLst>
                                        <p:tav tm="0">
                                          <p:val>
                                            <p:strVal val="ppt_y"/>
                                          </p:val>
                                        </p:tav>
                                        <p:tav tm="100000">
                                          <p:val>
                                            <p:strVal val="1+ppt_h/2"/>
                                          </p:val>
                                        </p:tav>
                                      </p:tavLst>
                                    </p:anim>
                                    <p:set>
                                      <p:cBhvr>
                                        <p:cTn id="28" dur="1" fill="hold">
                                          <p:stCondLst>
                                            <p:cond delay="999"/>
                                          </p:stCondLst>
                                        </p:cTn>
                                        <p:tgtEl>
                                          <p:spTgt spid="30"/>
                                        </p:tgtEl>
                                        <p:attrNameLst>
                                          <p:attrName>style.visibility</p:attrName>
                                        </p:attrNameLst>
                                      </p:cBhvr>
                                      <p:to>
                                        <p:strVal val="hidden"/>
                                      </p:to>
                                    </p:set>
                                  </p:childTnLst>
                                </p:cTn>
                              </p:par>
                              <p:par>
                                <p:cTn id="29" presetID="2" presetClass="exit" presetSubtype="8" fill="hold" grpId="0" nodeType="withEffect">
                                  <p:stCondLst>
                                    <p:cond delay="0"/>
                                  </p:stCondLst>
                                  <p:childTnLst>
                                    <p:anim calcmode="lin" valueType="num">
                                      <p:cBhvr additive="base">
                                        <p:cTn id="30" dur="1000"/>
                                        <p:tgtEl>
                                          <p:spTgt spid="45"/>
                                        </p:tgtEl>
                                        <p:attrNameLst>
                                          <p:attrName>ppt_x</p:attrName>
                                        </p:attrNameLst>
                                      </p:cBhvr>
                                      <p:tavLst>
                                        <p:tav tm="0">
                                          <p:val>
                                            <p:strVal val="ppt_x"/>
                                          </p:val>
                                        </p:tav>
                                        <p:tav tm="100000">
                                          <p:val>
                                            <p:strVal val="0-ppt_w/2"/>
                                          </p:val>
                                        </p:tav>
                                      </p:tavLst>
                                    </p:anim>
                                    <p:anim calcmode="lin" valueType="num">
                                      <p:cBhvr additive="base">
                                        <p:cTn id="31" dur="1000"/>
                                        <p:tgtEl>
                                          <p:spTgt spid="45"/>
                                        </p:tgtEl>
                                        <p:attrNameLst>
                                          <p:attrName>ppt_y</p:attrName>
                                        </p:attrNameLst>
                                      </p:cBhvr>
                                      <p:tavLst>
                                        <p:tav tm="0">
                                          <p:val>
                                            <p:strVal val="ppt_y"/>
                                          </p:val>
                                        </p:tav>
                                        <p:tav tm="100000">
                                          <p:val>
                                            <p:strVal val="ppt_y"/>
                                          </p:val>
                                        </p:tav>
                                      </p:tavLst>
                                    </p:anim>
                                    <p:set>
                                      <p:cBhvr>
                                        <p:cTn id="32" dur="1" fill="hold">
                                          <p:stCondLst>
                                            <p:cond delay="999"/>
                                          </p:stCondLst>
                                        </p:cTn>
                                        <p:tgtEl>
                                          <p:spTgt spid="45"/>
                                        </p:tgtEl>
                                        <p:attrNameLst>
                                          <p:attrName>style.visibility</p:attrName>
                                        </p:attrNameLst>
                                      </p:cBhvr>
                                      <p:to>
                                        <p:strVal val="hidden"/>
                                      </p:to>
                                    </p:set>
                                  </p:childTnLst>
                                </p:cTn>
                              </p:par>
                              <p:par>
                                <p:cTn id="33" presetID="2" presetClass="exit" presetSubtype="8" fill="hold" grpId="0" nodeType="withEffect">
                                  <p:stCondLst>
                                    <p:cond delay="0"/>
                                  </p:stCondLst>
                                  <p:childTnLst>
                                    <p:anim calcmode="lin" valueType="num">
                                      <p:cBhvr additive="base">
                                        <p:cTn id="34" dur="1000"/>
                                        <p:tgtEl>
                                          <p:spTgt spid="46"/>
                                        </p:tgtEl>
                                        <p:attrNameLst>
                                          <p:attrName>ppt_x</p:attrName>
                                        </p:attrNameLst>
                                      </p:cBhvr>
                                      <p:tavLst>
                                        <p:tav tm="0">
                                          <p:val>
                                            <p:strVal val="ppt_x"/>
                                          </p:val>
                                        </p:tav>
                                        <p:tav tm="100000">
                                          <p:val>
                                            <p:strVal val="0-ppt_w/2"/>
                                          </p:val>
                                        </p:tav>
                                      </p:tavLst>
                                    </p:anim>
                                    <p:anim calcmode="lin" valueType="num">
                                      <p:cBhvr additive="base">
                                        <p:cTn id="35" dur="1000"/>
                                        <p:tgtEl>
                                          <p:spTgt spid="46"/>
                                        </p:tgtEl>
                                        <p:attrNameLst>
                                          <p:attrName>ppt_y</p:attrName>
                                        </p:attrNameLst>
                                      </p:cBhvr>
                                      <p:tavLst>
                                        <p:tav tm="0">
                                          <p:val>
                                            <p:strVal val="ppt_y"/>
                                          </p:val>
                                        </p:tav>
                                        <p:tav tm="100000">
                                          <p:val>
                                            <p:strVal val="ppt_y"/>
                                          </p:val>
                                        </p:tav>
                                      </p:tavLst>
                                    </p:anim>
                                    <p:set>
                                      <p:cBhvr>
                                        <p:cTn id="36" dur="1" fill="hold">
                                          <p:stCondLst>
                                            <p:cond delay="999"/>
                                          </p:stCondLst>
                                        </p:cTn>
                                        <p:tgtEl>
                                          <p:spTgt spid="46"/>
                                        </p:tgtEl>
                                        <p:attrNameLst>
                                          <p:attrName>style.visibility</p:attrName>
                                        </p:attrNameLst>
                                      </p:cBhvr>
                                      <p:to>
                                        <p:strVal val="hidden"/>
                                      </p:to>
                                    </p:set>
                                  </p:childTnLst>
                                </p:cTn>
                              </p:par>
                              <p:par>
                                <p:cTn id="37" presetID="2" presetClass="exit" presetSubtype="8" fill="hold" grpId="0" nodeType="withEffect">
                                  <p:stCondLst>
                                    <p:cond delay="0"/>
                                  </p:stCondLst>
                                  <p:childTnLst>
                                    <p:anim calcmode="lin" valueType="num">
                                      <p:cBhvr additive="base">
                                        <p:cTn id="38" dur="1000"/>
                                        <p:tgtEl>
                                          <p:spTgt spid="47"/>
                                        </p:tgtEl>
                                        <p:attrNameLst>
                                          <p:attrName>ppt_x</p:attrName>
                                        </p:attrNameLst>
                                      </p:cBhvr>
                                      <p:tavLst>
                                        <p:tav tm="0">
                                          <p:val>
                                            <p:strVal val="ppt_x"/>
                                          </p:val>
                                        </p:tav>
                                        <p:tav tm="100000">
                                          <p:val>
                                            <p:strVal val="0-ppt_w/2"/>
                                          </p:val>
                                        </p:tav>
                                      </p:tavLst>
                                    </p:anim>
                                    <p:anim calcmode="lin" valueType="num">
                                      <p:cBhvr additive="base">
                                        <p:cTn id="39" dur="1000"/>
                                        <p:tgtEl>
                                          <p:spTgt spid="47"/>
                                        </p:tgtEl>
                                        <p:attrNameLst>
                                          <p:attrName>ppt_y</p:attrName>
                                        </p:attrNameLst>
                                      </p:cBhvr>
                                      <p:tavLst>
                                        <p:tav tm="0">
                                          <p:val>
                                            <p:strVal val="ppt_y"/>
                                          </p:val>
                                        </p:tav>
                                        <p:tav tm="100000">
                                          <p:val>
                                            <p:strVal val="ppt_y"/>
                                          </p:val>
                                        </p:tav>
                                      </p:tavLst>
                                    </p:anim>
                                    <p:set>
                                      <p:cBhvr>
                                        <p:cTn id="40" dur="1" fill="hold">
                                          <p:stCondLst>
                                            <p:cond delay="999"/>
                                          </p:stCondLst>
                                        </p:cTn>
                                        <p:tgtEl>
                                          <p:spTgt spid="47"/>
                                        </p:tgtEl>
                                        <p:attrNameLst>
                                          <p:attrName>style.visibility</p:attrName>
                                        </p:attrNameLst>
                                      </p:cBhvr>
                                      <p:to>
                                        <p:strVal val="hidden"/>
                                      </p:to>
                                    </p:set>
                                  </p:childTnLst>
                                </p:cTn>
                              </p:par>
                            </p:childTnLst>
                          </p:cTn>
                        </p:par>
                        <p:par>
                          <p:cTn id="41" fill="hold">
                            <p:stCondLst>
                              <p:cond delay="1000"/>
                            </p:stCondLst>
                            <p:childTnLst>
                              <p:par>
                                <p:cTn id="42" presetID="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24" grpId="0"/>
      <p:bldP spid="30" grpId="0" animBg="1"/>
      <p:bldP spid="31" grpId="0"/>
      <p:bldP spid="32"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ângulo de cantos arredondados 54"/>
          <p:cNvSpPr/>
          <p:nvPr/>
        </p:nvSpPr>
        <p:spPr>
          <a:xfrm>
            <a:off x="4633044"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25"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19"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grpSp>
        <p:nvGrpSpPr>
          <p:cNvPr id="7" name="Grupo 6"/>
          <p:cNvGrpSpPr/>
          <p:nvPr/>
        </p:nvGrpSpPr>
        <p:grpSpPr>
          <a:xfrm>
            <a:off x="467544" y="2247280"/>
            <a:ext cx="8108130" cy="3312368"/>
            <a:chOff x="467544" y="1844824"/>
            <a:chExt cx="8108130" cy="3312368"/>
          </a:xfrm>
        </p:grpSpPr>
        <p:sp>
          <p:nvSpPr>
            <p:cNvPr id="8" name="Retângulo 7"/>
            <p:cNvSpPr/>
            <p:nvPr/>
          </p:nvSpPr>
          <p:spPr>
            <a:xfrm>
              <a:off x="467544" y="1844824"/>
              <a:ext cx="7704856" cy="3312368"/>
            </a:xfrm>
            <a:prstGeom prst="rect">
              <a:avLst/>
            </a:prstGeom>
            <a:solidFill>
              <a:schemeClr val="bg1"/>
            </a:solidFill>
            <a:ln w="12700">
              <a:solidFill>
                <a:schemeClr val="tx1">
                  <a:lumMod val="75000"/>
                  <a:lumOff val="25000"/>
                </a:schemeClr>
              </a:solidFill>
            </a:ln>
            <a:effectLst>
              <a:outerShdw blurRad="50800" dist="63500" dir="27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ext Box 3"/>
            <p:cNvSpPr txBox="1">
              <a:spLocks noChangeArrowheads="1"/>
            </p:cNvSpPr>
            <p:nvPr/>
          </p:nvSpPr>
          <p:spPr bwMode="auto">
            <a:xfrm>
              <a:off x="573087" y="2276872"/>
              <a:ext cx="80025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400" dirty="0" smtClean="0">
                  <a:solidFill>
                    <a:schemeClr val="accent2"/>
                  </a:solidFill>
                </a:rPr>
                <a:t>Para os pagamentos a pessoas físicas não-cooperadas, o RPA e notas com CPF:</a:t>
              </a:r>
            </a:p>
          </p:txBody>
        </p:sp>
        <p:sp>
          <p:nvSpPr>
            <p:cNvPr id="10" name="Text Box 3"/>
            <p:cNvSpPr txBox="1">
              <a:spLocks noChangeArrowheads="1"/>
            </p:cNvSpPr>
            <p:nvPr/>
          </p:nvSpPr>
          <p:spPr bwMode="auto">
            <a:xfrm>
              <a:off x="573087" y="2695972"/>
              <a:ext cx="80025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Incide o “cota patronal do INSS” de 20%</a:t>
              </a:r>
            </a:p>
          </p:txBody>
        </p:sp>
        <p:grpSp>
          <p:nvGrpSpPr>
            <p:cNvPr id="11" name="Grupo 10"/>
            <p:cNvGrpSpPr/>
            <p:nvPr/>
          </p:nvGrpSpPr>
          <p:grpSpPr>
            <a:xfrm>
              <a:off x="971600" y="3296360"/>
              <a:ext cx="1555576" cy="907106"/>
              <a:chOff x="971600" y="2809926"/>
              <a:chExt cx="1555576" cy="907106"/>
            </a:xfrm>
          </p:grpSpPr>
          <p:sp>
            <p:nvSpPr>
              <p:cNvPr id="28" name="Retângulo de cantos arredondados 27"/>
              <p:cNvSpPr/>
              <p:nvPr/>
            </p:nvSpPr>
            <p:spPr>
              <a:xfrm>
                <a:off x="971600" y="2813178"/>
                <a:ext cx="1555576" cy="90385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29" name="Retângulo de cantos arredondados 28"/>
              <p:cNvSpPr/>
              <p:nvPr/>
            </p:nvSpPr>
            <p:spPr>
              <a:xfrm>
                <a:off x="971600" y="2809926"/>
                <a:ext cx="1555576" cy="312451"/>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mj-lt"/>
                    <a:cs typeface="Kalinga" panose="020B0502040204020203" pitchFamily="34" charset="0"/>
                  </a:rPr>
                  <a:t>Valor da Rubrica</a:t>
                </a:r>
                <a:endParaRPr lang="pt-BR" sz="1200" dirty="0">
                  <a:latin typeface="+mj-lt"/>
                  <a:cs typeface="Kalinga" panose="020B0502040204020203" pitchFamily="34" charset="0"/>
                </a:endParaRPr>
              </a:p>
            </p:txBody>
          </p:sp>
          <p:sp>
            <p:nvSpPr>
              <p:cNvPr id="30" name="Text Box 3"/>
              <p:cNvSpPr txBox="1">
                <a:spLocks noChangeArrowheads="1"/>
              </p:cNvSpPr>
              <p:nvPr/>
            </p:nvSpPr>
            <p:spPr bwMode="auto">
              <a:xfrm>
                <a:off x="971600" y="3219073"/>
                <a:ext cx="155557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800"/>
                  </a:spcBef>
                </a:pPr>
                <a:r>
                  <a:rPr lang="pt-BR" sz="1700" dirty="0" smtClean="0">
                    <a:solidFill>
                      <a:schemeClr val="accent2"/>
                    </a:solidFill>
                  </a:rPr>
                  <a:t>R$ 1.500,00</a:t>
                </a:r>
              </a:p>
            </p:txBody>
          </p:sp>
        </p:grpSp>
        <p:grpSp>
          <p:nvGrpSpPr>
            <p:cNvPr id="12" name="Grupo 11"/>
            <p:cNvGrpSpPr/>
            <p:nvPr/>
          </p:nvGrpSpPr>
          <p:grpSpPr>
            <a:xfrm>
              <a:off x="2877716" y="3296360"/>
              <a:ext cx="2240260" cy="907106"/>
              <a:chOff x="2877716" y="2809926"/>
              <a:chExt cx="2240260" cy="907106"/>
            </a:xfrm>
          </p:grpSpPr>
          <p:sp>
            <p:nvSpPr>
              <p:cNvPr id="23" name="Divisão 22"/>
              <p:cNvSpPr/>
              <p:nvPr/>
            </p:nvSpPr>
            <p:spPr>
              <a:xfrm>
                <a:off x="2877716" y="3122377"/>
                <a:ext cx="504056" cy="450639"/>
              </a:xfrm>
              <a:prstGeom prst="mathDivid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de cantos arredondados 23"/>
              <p:cNvSpPr/>
              <p:nvPr/>
            </p:nvSpPr>
            <p:spPr>
              <a:xfrm>
                <a:off x="3562400" y="2813178"/>
                <a:ext cx="1555576" cy="90385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26" name="Retângulo de cantos arredondados 25"/>
              <p:cNvSpPr/>
              <p:nvPr/>
            </p:nvSpPr>
            <p:spPr>
              <a:xfrm>
                <a:off x="3562400" y="2809926"/>
                <a:ext cx="1555576" cy="312451"/>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mj-lt"/>
                    <a:cs typeface="Kalinga" panose="020B0502040204020203" pitchFamily="34" charset="0"/>
                  </a:rPr>
                  <a:t>Razão do INSS</a:t>
                </a:r>
                <a:endParaRPr lang="pt-BR" sz="1200" dirty="0">
                  <a:latin typeface="+mj-lt"/>
                  <a:cs typeface="Kalinga" panose="020B0502040204020203" pitchFamily="34" charset="0"/>
                </a:endParaRPr>
              </a:p>
            </p:txBody>
          </p:sp>
          <p:sp>
            <p:nvSpPr>
              <p:cNvPr id="27" name="Text Box 3"/>
              <p:cNvSpPr txBox="1">
                <a:spLocks noChangeArrowheads="1"/>
              </p:cNvSpPr>
              <p:nvPr/>
            </p:nvSpPr>
            <p:spPr bwMode="auto">
              <a:xfrm>
                <a:off x="3537000" y="3155573"/>
                <a:ext cx="155557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1800"/>
                  </a:spcBef>
                </a:pPr>
                <a:r>
                  <a:rPr lang="pt-BR" sz="2300" b="1" dirty="0" smtClean="0">
                    <a:solidFill>
                      <a:schemeClr val="accent2"/>
                    </a:solidFill>
                  </a:rPr>
                  <a:t>1,2</a:t>
                </a:r>
              </a:p>
            </p:txBody>
          </p:sp>
        </p:grpSp>
        <p:grpSp>
          <p:nvGrpSpPr>
            <p:cNvPr id="13" name="Grupo 12"/>
            <p:cNvGrpSpPr/>
            <p:nvPr/>
          </p:nvGrpSpPr>
          <p:grpSpPr>
            <a:xfrm>
              <a:off x="5542012" y="3296360"/>
              <a:ext cx="2281064" cy="907106"/>
              <a:chOff x="5542012" y="2809926"/>
              <a:chExt cx="2281064" cy="907106"/>
            </a:xfrm>
          </p:grpSpPr>
          <p:sp>
            <p:nvSpPr>
              <p:cNvPr id="16" name="Igual 15"/>
              <p:cNvSpPr/>
              <p:nvPr/>
            </p:nvSpPr>
            <p:spPr>
              <a:xfrm>
                <a:off x="5542012" y="3122377"/>
                <a:ext cx="504056" cy="450639"/>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Retângulo de cantos arredondados 16"/>
              <p:cNvSpPr/>
              <p:nvPr/>
            </p:nvSpPr>
            <p:spPr>
              <a:xfrm>
                <a:off x="6267500" y="2813178"/>
                <a:ext cx="1555576" cy="90385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20" name="Retângulo de cantos arredondados 19"/>
              <p:cNvSpPr/>
              <p:nvPr/>
            </p:nvSpPr>
            <p:spPr>
              <a:xfrm>
                <a:off x="6267500" y="2809926"/>
                <a:ext cx="1555576" cy="312451"/>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latin typeface="+mj-lt"/>
                    <a:cs typeface="Kalinga" panose="020B0502040204020203" pitchFamily="34" charset="0"/>
                  </a:rPr>
                  <a:t>Valor Negociado</a:t>
                </a:r>
                <a:endParaRPr lang="pt-BR" sz="1200" dirty="0">
                  <a:latin typeface="+mj-lt"/>
                  <a:cs typeface="Kalinga" panose="020B0502040204020203" pitchFamily="34" charset="0"/>
                </a:endParaRPr>
              </a:p>
            </p:txBody>
          </p:sp>
          <p:sp>
            <p:nvSpPr>
              <p:cNvPr id="21" name="Text Box 3"/>
              <p:cNvSpPr txBox="1">
                <a:spLocks noChangeArrowheads="1"/>
              </p:cNvSpPr>
              <p:nvPr/>
            </p:nvSpPr>
            <p:spPr bwMode="auto">
              <a:xfrm>
                <a:off x="6254800" y="3219073"/>
                <a:ext cx="1555576"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800"/>
                  </a:spcBef>
                </a:pPr>
                <a:r>
                  <a:rPr lang="pt-BR" sz="1700" dirty="0" smtClean="0">
                    <a:solidFill>
                      <a:schemeClr val="accent2"/>
                    </a:solidFill>
                  </a:rPr>
                  <a:t>R$ 1.250,00</a:t>
                </a:r>
              </a:p>
            </p:txBody>
          </p:sp>
        </p:grpSp>
        <p:sp>
          <p:nvSpPr>
            <p:cNvPr id="14" name="Text Box 3"/>
            <p:cNvSpPr txBox="1">
              <a:spLocks noChangeArrowheads="1"/>
            </p:cNvSpPr>
            <p:nvPr/>
          </p:nvSpPr>
          <p:spPr bwMode="auto">
            <a:xfrm>
              <a:off x="573087" y="4651772"/>
              <a:ext cx="80025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O valor de R$ 1.250,00 sofrerá as deduções de INSS (11%), IR e ISS</a:t>
              </a:r>
            </a:p>
          </p:txBody>
        </p:sp>
        <p:sp>
          <p:nvSpPr>
            <p:cNvPr id="15" name="Retângulo 14"/>
            <p:cNvSpPr/>
            <p:nvPr/>
          </p:nvSpPr>
          <p:spPr>
            <a:xfrm>
              <a:off x="467544" y="1849140"/>
              <a:ext cx="7704856" cy="335260"/>
            </a:xfrm>
            <a:prstGeom prst="rect">
              <a:avLst/>
            </a:prstGeom>
            <a:solidFill>
              <a:srgbClr val="C00000"/>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RPA</a:t>
              </a:r>
              <a:endParaRPr lang="pt-BR" b="1" dirty="0"/>
            </a:p>
          </p:txBody>
        </p:sp>
      </p:grpSp>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725" y="2199956"/>
            <a:ext cx="5287675" cy="3791163"/>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a:extLst>
            <a:ext uri="{909E8E84-426E-40DD-AFC4-6F175D3DCCD1}">
              <a14:hiddenFill xmlns:a14="http://schemas.microsoft.com/office/drawing/2010/main">
                <a:solidFill>
                  <a:schemeClr val="accent1"/>
                </a:solidFill>
              </a14:hiddenFill>
            </a:ext>
          </a:extLst>
        </p:spPr>
      </p:pic>
      <p:grpSp>
        <p:nvGrpSpPr>
          <p:cNvPr id="32" name="Grupo 31"/>
          <p:cNvGrpSpPr/>
          <p:nvPr/>
        </p:nvGrpSpPr>
        <p:grpSpPr>
          <a:xfrm>
            <a:off x="2013005" y="2691903"/>
            <a:ext cx="2308938" cy="682846"/>
            <a:chOff x="2046628" y="3250211"/>
            <a:chExt cx="2239898" cy="682846"/>
          </a:xfrm>
        </p:grpSpPr>
        <p:sp>
          <p:nvSpPr>
            <p:cNvPr id="33" name="Retângulo 32"/>
            <p:cNvSpPr/>
            <p:nvPr/>
          </p:nvSpPr>
          <p:spPr>
            <a:xfrm>
              <a:off x="3647165" y="3810649"/>
              <a:ext cx="639361" cy="1224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4" name="Conector de seta reta 33"/>
            <p:cNvCxnSpPr/>
            <p:nvPr/>
          </p:nvCxnSpPr>
          <p:spPr>
            <a:xfrm>
              <a:off x="2555776" y="3509156"/>
              <a:ext cx="1080120" cy="377368"/>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Retângulo de cantos arredondados 34"/>
            <p:cNvSpPr/>
            <p:nvPr/>
          </p:nvSpPr>
          <p:spPr>
            <a:xfrm>
              <a:off x="2046628" y="3250211"/>
              <a:ext cx="509148" cy="301493"/>
            </a:xfrm>
            <a:prstGeom prst="roundRect">
              <a:avLst>
                <a:gd name="adj" fmla="val 79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CPF</a:t>
              </a:r>
              <a:endParaRPr lang="pt-BR" sz="1000" b="1" dirty="0">
                <a:latin typeface="Kalinga" panose="020B0502040204020203" pitchFamily="34" charset="0"/>
                <a:cs typeface="Kalinga" panose="020B0502040204020203" pitchFamily="34" charset="0"/>
              </a:endParaRPr>
            </a:p>
          </p:txBody>
        </p:sp>
      </p:grpSp>
    </p:spTree>
    <p:extLst>
      <p:ext uri="{BB962C8B-B14F-4D97-AF65-F5344CB8AC3E}">
        <p14:creationId xmlns:p14="http://schemas.microsoft.com/office/powerpoint/2010/main" val="31013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 name="Retângulo de cantos arredondados 4"/>
          <p:cNvSpPr/>
          <p:nvPr/>
        </p:nvSpPr>
        <p:spPr>
          <a:xfrm>
            <a:off x="344964" y="1792421"/>
            <a:ext cx="4248472" cy="1347198"/>
          </a:xfrm>
          <a:prstGeom prst="roundRect">
            <a:avLst>
              <a:gd name="adj" fmla="val 3546"/>
            </a:avLst>
          </a:prstGeom>
          <a:solidFill>
            <a:srgbClr val="FFC00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3"/>
          <p:cNvSpPr txBox="1">
            <a:spLocks noChangeArrowheads="1"/>
          </p:cNvSpPr>
          <p:nvPr/>
        </p:nvSpPr>
        <p:spPr bwMode="auto">
          <a:xfrm>
            <a:off x="316372"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effectLst>
                  <a:outerShdw blurRad="38100" dist="38100" dir="2700000" algn="tl">
                    <a:srgbClr val="000000">
                      <a:alpha val="43137"/>
                    </a:srgbClr>
                  </a:outerShdw>
                </a:effectLst>
              </a:rPr>
              <a:t>Repasses a Cooperados</a:t>
            </a:r>
            <a:endParaRPr lang="pt-BR" sz="1600" b="1" dirty="0">
              <a:effectLst>
                <a:outerShdw blurRad="38100" dist="38100" dir="2700000" algn="tl">
                  <a:srgbClr val="000000">
                    <a:alpha val="43137"/>
                  </a:srgbClr>
                </a:outerShdw>
              </a:effectLst>
            </a:endParaRPr>
          </a:p>
        </p:txBody>
      </p:sp>
      <p:sp>
        <p:nvSpPr>
          <p:cNvPr id="22" name="Retângulo de cantos arredondados 21"/>
          <p:cNvSpPr/>
          <p:nvPr/>
        </p:nvSpPr>
        <p:spPr>
          <a:xfrm>
            <a:off x="4644008"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ext Box 3"/>
          <p:cNvSpPr txBox="1">
            <a:spLocks noChangeArrowheads="1"/>
          </p:cNvSpPr>
          <p:nvPr/>
        </p:nvSpPr>
        <p:spPr bwMode="auto">
          <a:xfrm>
            <a:off x="4642712" y="2193405"/>
            <a:ext cx="42770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RPA</a:t>
            </a:r>
          </a:p>
          <a:p>
            <a:pPr marL="171450" indent="-171450">
              <a:spcBef>
                <a:spcPct val="50000"/>
              </a:spcBef>
              <a:buFont typeface="Wingdings" panose="05000000000000000000" pitchFamily="2" charset="2"/>
              <a:buChar char="ü"/>
            </a:pPr>
            <a:r>
              <a:rPr lang="pt-BR" sz="1200" b="1" dirty="0" smtClean="0">
                <a:solidFill>
                  <a:schemeClr val="bg1"/>
                </a:solidFill>
              </a:rPr>
              <a:t>Pessoa Física Emitente de Nota Fiscal</a:t>
            </a:r>
          </a:p>
          <a:p>
            <a:pPr marL="171450" indent="-171450">
              <a:spcBef>
                <a:spcPct val="50000"/>
              </a:spcBef>
              <a:buFont typeface="Wingdings" panose="05000000000000000000" pitchFamily="2" charset="2"/>
              <a:buChar char="ü"/>
            </a:pPr>
            <a:r>
              <a:rPr lang="pt-BR" sz="1200" b="1" dirty="0" smtClean="0">
                <a:solidFill>
                  <a:schemeClr val="bg1"/>
                </a:solidFill>
              </a:rPr>
              <a:t>Pessoa Jurídica Prestadora de Serviço</a:t>
            </a:r>
          </a:p>
          <a:p>
            <a:pPr marL="171450" indent="-171450">
              <a:spcBef>
                <a:spcPct val="50000"/>
              </a:spcBef>
              <a:buFont typeface="Wingdings" panose="05000000000000000000" pitchFamily="2" charset="2"/>
              <a:buChar char="ü"/>
            </a:pPr>
            <a:r>
              <a:rPr lang="pt-BR" sz="1200" b="1" dirty="0" smtClean="0">
                <a:solidFill>
                  <a:schemeClr val="bg1"/>
                </a:solidFill>
              </a:rPr>
              <a:t>Pessoa Jurídica Fornecedora de Material</a:t>
            </a:r>
          </a:p>
          <a:p>
            <a:pPr marL="171450" indent="-171450">
              <a:spcBef>
                <a:spcPct val="50000"/>
              </a:spcBef>
              <a:buFont typeface="Wingdings" panose="05000000000000000000" pitchFamily="2" charset="2"/>
              <a:buChar char="ü"/>
            </a:pPr>
            <a:endParaRPr lang="pt-BR" sz="1200" b="1" dirty="0">
              <a:solidFill>
                <a:schemeClr val="bg1"/>
              </a:solidFill>
            </a:endParaRPr>
          </a:p>
        </p:txBody>
      </p:sp>
      <p:sp>
        <p:nvSpPr>
          <p:cNvPr id="25"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0" name="Retângulo de cantos arredondados 29"/>
          <p:cNvSpPr/>
          <p:nvPr/>
        </p:nvSpPr>
        <p:spPr>
          <a:xfrm>
            <a:off x="344964" y="3203936"/>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 Box 3"/>
          <p:cNvSpPr txBox="1">
            <a:spLocks noChangeArrowheads="1"/>
          </p:cNvSpPr>
          <p:nvPr/>
        </p:nvSpPr>
        <p:spPr bwMode="auto">
          <a:xfrm>
            <a:off x="316372" y="3184331"/>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2" name="Text Box 3"/>
          <p:cNvSpPr txBox="1">
            <a:spLocks noChangeArrowheads="1"/>
          </p:cNvSpPr>
          <p:nvPr/>
        </p:nvSpPr>
        <p:spPr bwMode="auto">
          <a:xfrm>
            <a:off x="362912" y="3769970"/>
            <a:ext cx="42588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Adiantamento de Despesas (Cheque ou Transferência)</a:t>
            </a:r>
          </a:p>
          <a:p>
            <a:pPr marL="171450" indent="-171450">
              <a:spcBef>
                <a:spcPct val="50000"/>
              </a:spcBef>
              <a:buFont typeface="Wingdings" panose="05000000000000000000" pitchFamily="2" charset="2"/>
              <a:buChar char="ü"/>
            </a:pPr>
            <a:r>
              <a:rPr lang="pt-BR" sz="1200" b="1" dirty="0" smtClean="0">
                <a:solidFill>
                  <a:schemeClr val="bg1"/>
                </a:solidFill>
              </a:rPr>
              <a:t>Reembolso de Despesas</a:t>
            </a:r>
          </a:p>
          <a:p>
            <a:pPr marL="171450" indent="-171450">
              <a:spcBef>
                <a:spcPct val="50000"/>
              </a:spcBef>
              <a:buFont typeface="Wingdings" panose="05000000000000000000" pitchFamily="2" charset="2"/>
              <a:buChar char="ü"/>
            </a:pPr>
            <a:r>
              <a:rPr lang="pt-BR" sz="1200" b="1" dirty="0" smtClean="0">
                <a:solidFill>
                  <a:schemeClr val="bg1"/>
                </a:solidFill>
              </a:rPr>
              <a:t>Cartão de Produção </a:t>
            </a:r>
            <a:endParaRPr lang="pt-BR" sz="1200" b="1" dirty="0">
              <a:solidFill>
                <a:schemeClr val="bg1"/>
              </a:solidFill>
            </a:endParaRPr>
          </a:p>
        </p:txBody>
      </p:sp>
      <p:sp>
        <p:nvSpPr>
          <p:cNvPr id="2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725" y="2199956"/>
            <a:ext cx="5287675" cy="3791163"/>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a:extLst>
            <a:ext uri="{909E8E84-426E-40DD-AFC4-6F175D3DCCD1}">
              <a14:hiddenFill xmlns:a14="http://schemas.microsoft.com/office/drawing/2010/main">
                <a:solidFill>
                  <a:schemeClr val="accent1"/>
                </a:solidFill>
              </a14:hiddenFill>
            </a:ext>
          </a:extLst>
        </p:spPr>
      </p:pic>
      <p:grpSp>
        <p:nvGrpSpPr>
          <p:cNvPr id="21" name="Grupo 20"/>
          <p:cNvGrpSpPr/>
          <p:nvPr/>
        </p:nvGrpSpPr>
        <p:grpSpPr>
          <a:xfrm>
            <a:off x="2013005" y="2691903"/>
            <a:ext cx="2308938" cy="682846"/>
            <a:chOff x="2046628" y="3250211"/>
            <a:chExt cx="2239898" cy="682846"/>
          </a:xfrm>
        </p:grpSpPr>
        <p:sp>
          <p:nvSpPr>
            <p:cNvPr id="23" name="Retângulo 22"/>
            <p:cNvSpPr/>
            <p:nvPr/>
          </p:nvSpPr>
          <p:spPr>
            <a:xfrm>
              <a:off x="3647165" y="3810649"/>
              <a:ext cx="639361" cy="1224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p:cNvCxnSpPr/>
            <p:nvPr/>
          </p:nvCxnSpPr>
          <p:spPr>
            <a:xfrm>
              <a:off x="2555776" y="3509156"/>
              <a:ext cx="1080120" cy="377368"/>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tângulo de cantos arredondados 26"/>
            <p:cNvSpPr/>
            <p:nvPr/>
          </p:nvSpPr>
          <p:spPr>
            <a:xfrm>
              <a:off x="2046628" y="3250211"/>
              <a:ext cx="509148" cy="301493"/>
            </a:xfrm>
            <a:prstGeom prst="roundRect">
              <a:avLst>
                <a:gd name="adj" fmla="val 79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CPF</a:t>
              </a:r>
              <a:endParaRPr lang="pt-BR" sz="1000" b="1" dirty="0">
                <a:latin typeface="Kalinga" panose="020B0502040204020203" pitchFamily="34" charset="0"/>
                <a:cs typeface="Kalinga" panose="020B0502040204020203" pitchFamily="34" charset="0"/>
              </a:endParaRPr>
            </a:p>
          </p:txBody>
        </p:sp>
      </p:grpSp>
      <p:sp>
        <p:nvSpPr>
          <p:cNvPr id="28" name="Text Box 3"/>
          <p:cNvSpPr txBox="1">
            <a:spLocks noChangeArrowheads="1"/>
          </p:cNvSpPr>
          <p:nvPr/>
        </p:nvSpPr>
        <p:spPr bwMode="auto">
          <a:xfrm>
            <a:off x="362912" y="2127659"/>
            <a:ext cx="4258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a:t>
            </a:r>
            <a:endParaRPr lang="pt-BR" sz="1200" b="1" dirty="0"/>
          </a:p>
        </p:txBody>
      </p:sp>
      <p:sp>
        <p:nvSpPr>
          <p:cNvPr id="29" name="Text Box 3"/>
          <p:cNvSpPr txBox="1">
            <a:spLocks noChangeArrowheads="1"/>
          </p:cNvSpPr>
          <p:nvPr/>
        </p:nvSpPr>
        <p:spPr bwMode="auto">
          <a:xfrm>
            <a:off x="362912" y="24006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 MEI</a:t>
            </a:r>
            <a:endParaRPr lang="pt-BR" sz="1200" b="1" dirty="0"/>
          </a:p>
        </p:txBody>
      </p:sp>
      <p:sp>
        <p:nvSpPr>
          <p:cNvPr id="33" name="Text Box 3"/>
          <p:cNvSpPr txBox="1">
            <a:spLocks noChangeArrowheads="1"/>
          </p:cNvSpPr>
          <p:nvPr/>
        </p:nvSpPr>
        <p:spPr bwMode="auto">
          <a:xfrm>
            <a:off x="362912" y="26673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Cessão de Direitos (autoral e imagem) 20%</a:t>
            </a:r>
            <a:endParaRPr lang="pt-BR" sz="1200" b="1" dirty="0"/>
          </a:p>
        </p:txBody>
      </p:sp>
    </p:spTree>
    <p:extLst>
      <p:ext uri="{BB962C8B-B14F-4D97-AF65-F5344CB8AC3E}">
        <p14:creationId xmlns:p14="http://schemas.microsoft.com/office/powerpoint/2010/main" val="37045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1+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19"/>
                                        </p:tgtEl>
                                        <p:attrNameLst>
                                          <p:attrName>ppt_x</p:attrName>
                                        </p:attrNameLst>
                                      </p:cBhvr>
                                      <p:tavLst>
                                        <p:tav tm="0">
                                          <p:val>
                                            <p:strVal val="ppt_x"/>
                                          </p:val>
                                        </p:tav>
                                        <p:tav tm="100000">
                                          <p:val>
                                            <p:strVal val="1+ppt_w/2"/>
                                          </p:val>
                                        </p:tav>
                                      </p:tavLst>
                                    </p:anim>
                                    <p:anim calcmode="lin" valueType="num">
                                      <p:cBhvr additive="base">
                                        <p:cTn id="11" dur="500"/>
                                        <p:tgtEl>
                                          <p:spTgt spid="19"/>
                                        </p:tgtEl>
                                        <p:attrNameLst>
                                          <p:attrName>ppt_y</p:attrName>
                                        </p:attrNameLst>
                                      </p:cBhvr>
                                      <p:tavLst>
                                        <p:tav tm="0">
                                          <p:val>
                                            <p:strVal val="ppt_y"/>
                                          </p:val>
                                        </p:tav>
                                        <p:tav tm="100000">
                                          <p:val>
                                            <p:strVal val="ppt_y"/>
                                          </p:val>
                                        </p:tav>
                                      </p:tavLst>
                                    </p:anim>
                                    <p:set>
                                      <p:cBhvr>
                                        <p:cTn id="12" dur="1" fill="hold">
                                          <p:stCondLst>
                                            <p:cond delay="499"/>
                                          </p:stCondLst>
                                        </p:cTn>
                                        <p:tgtEl>
                                          <p:spTgt spid="19"/>
                                        </p:tgtEl>
                                        <p:attrNameLst>
                                          <p:attrName>style.visibility</p:attrName>
                                        </p:attrNameLst>
                                      </p:cBhvr>
                                      <p:to>
                                        <p:strVal val="hidden"/>
                                      </p:to>
                                    </p:set>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ppt_x"/>
                                          </p:val>
                                        </p:tav>
                                        <p:tav tm="100000">
                                          <p:val>
                                            <p:strVal val="#ppt_x"/>
                                          </p:val>
                                        </p:tav>
                                      </p:tavLst>
                                    </p:anim>
                                    <p:anim calcmode="lin" valueType="num">
                                      <p:cBhvr additive="base">
                                        <p:cTn id="24" dur="10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1+#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0-#ppt_w/2"/>
                                          </p:val>
                                        </p:tav>
                                        <p:tav tm="100000">
                                          <p:val>
                                            <p:strVal val="#ppt_x"/>
                                          </p:val>
                                        </p:tav>
                                      </p:tavLst>
                                    </p:anim>
                                    <p:anim calcmode="lin" valueType="num">
                                      <p:cBhvr additive="base">
                                        <p:cTn id="40" dur="10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0-#ppt_w/2"/>
                                          </p:val>
                                        </p:tav>
                                        <p:tav tm="100000">
                                          <p:val>
                                            <p:strVal val="#ppt_x"/>
                                          </p:val>
                                        </p:tav>
                                      </p:tavLst>
                                    </p:anim>
                                    <p:anim calcmode="lin" valueType="num">
                                      <p:cBhvr additive="base">
                                        <p:cTn id="44" dur="1000" fill="hold"/>
                                        <p:tgtEl>
                                          <p:spTgt spid="2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0-#ppt_w/2"/>
                                          </p:val>
                                        </p:tav>
                                        <p:tav tm="100000">
                                          <p:val>
                                            <p:strVal val="#ppt_x"/>
                                          </p:val>
                                        </p:tav>
                                      </p:tavLst>
                                    </p:anim>
                                    <p:anim calcmode="lin" valueType="num">
                                      <p:cBhvr additive="base">
                                        <p:cTn id="48"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24" grpId="0"/>
      <p:bldP spid="30" grpId="0" animBg="1"/>
      <p:bldP spid="31" grpId="0"/>
      <p:bldP spid="32" grpId="0"/>
      <p:bldP spid="28" grpId="0"/>
      <p:bldP spid="29"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 name="Retângulo de cantos arredondados 4"/>
          <p:cNvSpPr/>
          <p:nvPr/>
        </p:nvSpPr>
        <p:spPr>
          <a:xfrm>
            <a:off x="344964" y="1792421"/>
            <a:ext cx="4248472" cy="1347198"/>
          </a:xfrm>
          <a:prstGeom prst="roundRect">
            <a:avLst>
              <a:gd name="adj" fmla="val 3546"/>
            </a:avLst>
          </a:prstGeom>
          <a:solidFill>
            <a:srgbClr val="FFC00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3"/>
          <p:cNvSpPr txBox="1">
            <a:spLocks noChangeArrowheads="1"/>
          </p:cNvSpPr>
          <p:nvPr/>
        </p:nvSpPr>
        <p:spPr bwMode="auto">
          <a:xfrm>
            <a:off x="316372"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effectLst>
                  <a:outerShdw blurRad="38100" dist="38100" dir="2700000" algn="tl">
                    <a:srgbClr val="000000">
                      <a:alpha val="43137"/>
                    </a:srgbClr>
                  </a:outerShdw>
                </a:effectLst>
              </a:rPr>
              <a:t>Repasses a Cooperados</a:t>
            </a:r>
            <a:endParaRPr lang="pt-BR" sz="1600" b="1" dirty="0">
              <a:effectLst>
                <a:outerShdw blurRad="38100" dist="38100" dir="2700000" algn="tl">
                  <a:srgbClr val="000000">
                    <a:alpha val="43137"/>
                  </a:srgbClr>
                </a:outerShdw>
              </a:effectLst>
            </a:endParaRPr>
          </a:p>
        </p:txBody>
      </p:sp>
      <p:sp>
        <p:nvSpPr>
          <p:cNvPr id="22" name="Retângulo de cantos arredondados 21"/>
          <p:cNvSpPr/>
          <p:nvPr/>
        </p:nvSpPr>
        <p:spPr>
          <a:xfrm>
            <a:off x="4644008"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0" name="Retângulo de cantos arredondados 29"/>
          <p:cNvSpPr/>
          <p:nvPr/>
        </p:nvSpPr>
        <p:spPr>
          <a:xfrm>
            <a:off x="344964" y="3203936"/>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 Box 3"/>
          <p:cNvSpPr txBox="1">
            <a:spLocks noChangeArrowheads="1"/>
          </p:cNvSpPr>
          <p:nvPr/>
        </p:nvSpPr>
        <p:spPr bwMode="auto">
          <a:xfrm>
            <a:off x="316372" y="3184331"/>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2" name="Text Box 3"/>
          <p:cNvSpPr txBox="1">
            <a:spLocks noChangeArrowheads="1"/>
          </p:cNvSpPr>
          <p:nvPr/>
        </p:nvSpPr>
        <p:spPr bwMode="auto">
          <a:xfrm>
            <a:off x="362912" y="3769970"/>
            <a:ext cx="42588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Adiantamento de Despesas (Cheque ou Transferência)</a:t>
            </a:r>
          </a:p>
          <a:p>
            <a:pPr marL="171450" indent="-171450">
              <a:spcBef>
                <a:spcPct val="50000"/>
              </a:spcBef>
              <a:buFont typeface="Wingdings" panose="05000000000000000000" pitchFamily="2" charset="2"/>
              <a:buChar char="ü"/>
            </a:pPr>
            <a:r>
              <a:rPr lang="pt-BR" sz="1200" b="1" dirty="0" smtClean="0">
                <a:solidFill>
                  <a:schemeClr val="bg1"/>
                </a:solidFill>
              </a:rPr>
              <a:t>Reembolso de Despesas</a:t>
            </a:r>
          </a:p>
          <a:p>
            <a:pPr marL="171450" indent="-171450">
              <a:spcBef>
                <a:spcPct val="50000"/>
              </a:spcBef>
              <a:buFont typeface="Wingdings" panose="05000000000000000000" pitchFamily="2" charset="2"/>
              <a:buChar char="ü"/>
            </a:pPr>
            <a:r>
              <a:rPr lang="pt-BR" sz="1200" b="1" dirty="0" smtClean="0">
                <a:solidFill>
                  <a:schemeClr val="bg1"/>
                </a:solidFill>
              </a:rPr>
              <a:t>Cartão de Produção </a:t>
            </a:r>
            <a:endParaRPr lang="pt-BR" sz="1200" b="1" dirty="0">
              <a:solidFill>
                <a:schemeClr val="bg1"/>
              </a:solidFill>
            </a:endParaRPr>
          </a:p>
        </p:txBody>
      </p:sp>
      <p:sp>
        <p:nvSpPr>
          <p:cNvPr id="2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14" name="Text Box 3"/>
          <p:cNvSpPr txBox="1">
            <a:spLocks noChangeArrowheads="1"/>
          </p:cNvSpPr>
          <p:nvPr/>
        </p:nvSpPr>
        <p:spPr bwMode="auto">
          <a:xfrm>
            <a:off x="362912" y="2127659"/>
            <a:ext cx="4258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a:t>
            </a:r>
            <a:endParaRPr lang="pt-BR" sz="1200" b="1" dirty="0"/>
          </a:p>
        </p:txBody>
      </p:sp>
      <p:sp>
        <p:nvSpPr>
          <p:cNvPr id="19" name="Text Box 3"/>
          <p:cNvSpPr txBox="1">
            <a:spLocks noChangeArrowheads="1"/>
          </p:cNvSpPr>
          <p:nvPr/>
        </p:nvSpPr>
        <p:spPr bwMode="auto">
          <a:xfrm>
            <a:off x="362912" y="24006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 MEI</a:t>
            </a:r>
            <a:endParaRPr lang="pt-BR" sz="1200" b="1" dirty="0"/>
          </a:p>
        </p:txBody>
      </p:sp>
      <p:sp>
        <p:nvSpPr>
          <p:cNvPr id="21" name="Text Box 3"/>
          <p:cNvSpPr txBox="1">
            <a:spLocks noChangeArrowheads="1"/>
          </p:cNvSpPr>
          <p:nvPr/>
        </p:nvSpPr>
        <p:spPr bwMode="auto">
          <a:xfrm>
            <a:off x="362912" y="26673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Cessão de Direitos (autoral e imagem) 20%</a:t>
            </a:r>
            <a:endParaRPr lang="pt-BR" sz="1200" b="1" dirty="0"/>
          </a:p>
        </p:txBody>
      </p:sp>
      <p:pic>
        <p:nvPicPr>
          <p:cNvPr id="18" name="Imagem 17"/>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36384" y="2261112"/>
            <a:ext cx="7114808" cy="3785576"/>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Tree>
    <p:extLst>
      <p:ext uri="{BB962C8B-B14F-4D97-AF65-F5344CB8AC3E}">
        <p14:creationId xmlns:p14="http://schemas.microsoft.com/office/powerpoint/2010/main" val="172248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0-ppt_w/2"/>
                                          </p:val>
                                        </p:tav>
                                      </p:tavLst>
                                    </p:anim>
                                    <p:anim calcmode="lin" valueType="num">
                                      <p:cBhvr additive="base">
                                        <p:cTn id="11" dur="500"/>
                                        <p:tgtEl>
                                          <p:spTgt spid="14"/>
                                        </p:tgtEl>
                                        <p:attrNameLst>
                                          <p:attrName>ppt_y</p:attrName>
                                        </p:attrNameLst>
                                      </p:cBhvr>
                                      <p:tavLst>
                                        <p:tav tm="0">
                                          <p:val>
                                            <p:strVal val="ppt_y"/>
                                          </p:val>
                                        </p:tav>
                                        <p:tav tm="100000">
                                          <p:val>
                                            <p:strVal val="ppt_y"/>
                                          </p:val>
                                        </p:tav>
                                      </p:tavLst>
                                    </p:anim>
                                    <p:set>
                                      <p:cBhvr>
                                        <p:cTn id="12" dur="1" fill="hold">
                                          <p:stCondLst>
                                            <p:cond delay="499"/>
                                          </p:stCondLst>
                                        </p:cTn>
                                        <p:tgtEl>
                                          <p:spTgt spid="14"/>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500"/>
                                        <p:tgtEl>
                                          <p:spTgt spid="19"/>
                                        </p:tgtEl>
                                        <p:attrNameLst>
                                          <p:attrName>ppt_x</p:attrName>
                                        </p:attrNameLst>
                                      </p:cBhvr>
                                      <p:tavLst>
                                        <p:tav tm="0">
                                          <p:val>
                                            <p:strVal val="ppt_x"/>
                                          </p:val>
                                        </p:tav>
                                        <p:tav tm="100000">
                                          <p:val>
                                            <p:strVal val="0-ppt_w/2"/>
                                          </p:val>
                                        </p:tav>
                                      </p:tavLst>
                                    </p:anim>
                                    <p:anim calcmode="lin" valueType="num">
                                      <p:cBhvr additive="base">
                                        <p:cTn id="15" dur="500"/>
                                        <p:tgtEl>
                                          <p:spTgt spid="19"/>
                                        </p:tgtEl>
                                        <p:attrNameLst>
                                          <p:attrName>ppt_y</p:attrName>
                                        </p:attrNameLst>
                                      </p:cBhvr>
                                      <p:tavLst>
                                        <p:tav tm="0">
                                          <p:val>
                                            <p:strVal val="ppt_y"/>
                                          </p:val>
                                        </p:tav>
                                        <p:tav tm="100000">
                                          <p:val>
                                            <p:strVal val="ppt_y"/>
                                          </p:val>
                                        </p:tav>
                                      </p:tavLst>
                                    </p:anim>
                                    <p:set>
                                      <p:cBhvr>
                                        <p:cTn id="16" dur="1" fill="hold">
                                          <p:stCondLst>
                                            <p:cond delay="499"/>
                                          </p:stCondLst>
                                        </p:cTn>
                                        <p:tgtEl>
                                          <p:spTgt spid="19"/>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500"/>
                                        <p:tgtEl>
                                          <p:spTgt spid="21"/>
                                        </p:tgtEl>
                                        <p:attrNameLst>
                                          <p:attrName>ppt_x</p:attrName>
                                        </p:attrNameLst>
                                      </p:cBhvr>
                                      <p:tavLst>
                                        <p:tav tm="0">
                                          <p:val>
                                            <p:strVal val="ppt_x"/>
                                          </p:val>
                                        </p:tav>
                                        <p:tav tm="100000">
                                          <p:val>
                                            <p:strVal val="0-ppt_w/2"/>
                                          </p:val>
                                        </p:tav>
                                      </p:tavLst>
                                    </p:anim>
                                    <p:anim calcmode="lin" valueType="num">
                                      <p:cBhvr additive="base">
                                        <p:cTn id="19" dur="500"/>
                                        <p:tgtEl>
                                          <p:spTgt spid="21"/>
                                        </p:tgtEl>
                                        <p:attrNameLst>
                                          <p:attrName>ppt_y</p:attrName>
                                        </p:attrNameLst>
                                      </p:cBhvr>
                                      <p:tavLst>
                                        <p:tav tm="0">
                                          <p:val>
                                            <p:strVal val="ppt_y"/>
                                          </p:val>
                                        </p:tav>
                                        <p:tav tm="100000">
                                          <p:val>
                                            <p:strVal val="ppt_y"/>
                                          </p:val>
                                        </p:tav>
                                      </p:tavLst>
                                    </p:anim>
                                    <p:set>
                                      <p:cBhvr>
                                        <p:cTn id="20" dur="1" fill="hold">
                                          <p:stCondLst>
                                            <p:cond delay="499"/>
                                          </p:stCondLst>
                                        </p:cTn>
                                        <p:tgtEl>
                                          <p:spTgt spid="21"/>
                                        </p:tgtEl>
                                        <p:attrNameLst>
                                          <p:attrName>style.visibility</p:attrName>
                                        </p:attrNameLst>
                                      </p:cBhvr>
                                      <p:to>
                                        <p:strVal val="hidden"/>
                                      </p:to>
                                    </p:set>
                                  </p:childTnLst>
                                </p:cTn>
                              </p:par>
                              <p:par>
                                <p:cTn id="21" presetID="2" presetClass="exit" presetSubtype="8" fill="hold" grpId="0"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0-ppt_w/2"/>
                                          </p:val>
                                        </p:tav>
                                      </p:tavLst>
                                    </p:anim>
                                    <p:anim calcmode="lin" valueType="num">
                                      <p:cBhvr additive="base">
                                        <p:cTn id="23" dur="500"/>
                                        <p:tgtEl>
                                          <p:spTgt spid="5"/>
                                        </p:tgtEl>
                                        <p:attrNameLst>
                                          <p:attrName>ppt_y</p:attrName>
                                        </p:attrNameLst>
                                      </p:cBhvr>
                                      <p:tavLst>
                                        <p:tav tm="0">
                                          <p:val>
                                            <p:strVal val="ppt_y"/>
                                          </p:val>
                                        </p:tav>
                                        <p:tav tm="100000">
                                          <p:val>
                                            <p:strVal val="ppt_y"/>
                                          </p:val>
                                        </p:tav>
                                      </p:tavLst>
                                    </p:anim>
                                    <p:set>
                                      <p:cBhvr>
                                        <p:cTn id="24" dur="1" fill="hold">
                                          <p:stCondLst>
                                            <p:cond delay="499"/>
                                          </p:stCondLst>
                                        </p:cTn>
                                        <p:tgtEl>
                                          <p:spTgt spid="5"/>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31"/>
                                        </p:tgtEl>
                                        <p:attrNameLst>
                                          <p:attrName>ppt_x</p:attrName>
                                        </p:attrNameLst>
                                      </p:cBhvr>
                                      <p:tavLst>
                                        <p:tav tm="0">
                                          <p:val>
                                            <p:strVal val="ppt_x"/>
                                          </p:val>
                                        </p:tav>
                                        <p:tav tm="100000">
                                          <p:val>
                                            <p:strVal val="ppt_x"/>
                                          </p:val>
                                        </p:tav>
                                      </p:tavLst>
                                    </p:anim>
                                    <p:anim calcmode="lin" valueType="num">
                                      <p:cBhvr additive="base">
                                        <p:cTn id="27" dur="500"/>
                                        <p:tgtEl>
                                          <p:spTgt spid="31"/>
                                        </p:tgtEl>
                                        <p:attrNameLst>
                                          <p:attrName>ppt_y</p:attrName>
                                        </p:attrNameLst>
                                      </p:cBhvr>
                                      <p:tavLst>
                                        <p:tav tm="0">
                                          <p:val>
                                            <p:strVal val="ppt_y"/>
                                          </p:val>
                                        </p:tav>
                                        <p:tav tm="100000">
                                          <p:val>
                                            <p:strVal val="1+ppt_h/2"/>
                                          </p:val>
                                        </p:tav>
                                      </p:tavLst>
                                    </p:anim>
                                    <p:set>
                                      <p:cBhvr>
                                        <p:cTn id="28" dur="1" fill="hold">
                                          <p:stCondLst>
                                            <p:cond delay="499"/>
                                          </p:stCondLst>
                                        </p:cTn>
                                        <p:tgtEl>
                                          <p:spTgt spid="31"/>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32"/>
                                        </p:tgtEl>
                                        <p:attrNameLst>
                                          <p:attrName>ppt_x</p:attrName>
                                        </p:attrNameLst>
                                      </p:cBhvr>
                                      <p:tavLst>
                                        <p:tav tm="0">
                                          <p:val>
                                            <p:strVal val="ppt_x"/>
                                          </p:val>
                                        </p:tav>
                                        <p:tav tm="100000">
                                          <p:val>
                                            <p:strVal val="ppt_x"/>
                                          </p:val>
                                        </p:tav>
                                      </p:tavLst>
                                    </p:anim>
                                    <p:anim calcmode="lin" valueType="num">
                                      <p:cBhvr additive="base">
                                        <p:cTn id="31" dur="500"/>
                                        <p:tgtEl>
                                          <p:spTgt spid="32"/>
                                        </p:tgtEl>
                                        <p:attrNameLst>
                                          <p:attrName>ppt_y</p:attrName>
                                        </p:attrNameLst>
                                      </p:cBhvr>
                                      <p:tavLst>
                                        <p:tav tm="0">
                                          <p:val>
                                            <p:strVal val="ppt_y"/>
                                          </p:val>
                                        </p:tav>
                                        <p:tav tm="100000">
                                          <p:val>
                                            <p:strVal val="1+ppt_h/2"/>
                                          </p:val>
                                        </p:tav>
                                      </p:tavLst>
                                    </p:anim>
                                    <p:set>
                                      <p:cBhvr>
                                        <p:cTn id="32" dur="1" fill="hold">
                                          <p:stCondLst>
                                            <p:cond delay="499"/>
                                          </p:stCondLst>
                                        </p:cTn>
                                        <p:tgtEl>
                                          <p:spTgt spid="32"/>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0"/>
                                        </p:tgtEl>
                                        <p:attrNameLst>
                                          <p:attrName>ppt_x</p:attrName>
                                        </p:attrNameLst>
                                      </p:cBhvr>
                                      <p:tavLst>
                                        <p:tav tm="0">
                                          <p:val>
                                            <p:strVal val="ppt_x"/>
                                          </p:val>
                                        </p:tav>
                                        <p:tav tm="100000">
                                          <p:val>
                                            <p:strVal val="ppt_x"/>
                                          </p:val>
                                        </p:tav>
                                      </p:tavLst>
                                    </p:anim>
                                    <p:anim calcmode="lin" valueType="num">
                                      <p:cBhvr additive="base">
                                        <p:cTn id="35" dur="500"/>
                                        <p:tgtEl>
                                          <p:spTgt spid="30"/>
                                        </p:tgtEl>
                                        <p:attrNameLst>
                                          <p:attrName>ppt_y</p:attrName>
                                        </p:attrNameLst>
                                      </p:cBhvr>
                                      <p:tavLst>
                                        <p:tav tm="0">
                                          <p:val>
                                            <p:strVal val="ppt_y"/>
                                          </p:val>
                                        </p:tav>
                                        <p:tav tm="100000">
                                          <p:val>
                                            <p:strVal val="1+ppt_h/2"/>
                                          </p:val>
                                        </p:tav>
                                      </p:tavLst>
                                    </p:anim>
                                    <p:set>
                                      <p:cBhvr>
                                        <p:cTn id="36" dur="1" fill="hold">
                                          <p:stCondLst>
                                            <p:cond delay="499"/>
                                          </p:stCondLst>
                                        </p:cTn>
                                        <p:tgtEl>
                                          <p:spTgt spid="30"/>
                                        </p:tgtEl>
                                        <p:attrNameLst>
                                          <p:attrName>style.visibility</p:attrName>
                                        </p:attrNameLst>
                                      </p:cBhvr>
                                      <p:to>
                                        <p:strVal val="hidden"/>
                                      </p:to>
                                    </p:set>
                                  </p:childTnLst>
                                </p:cTn>
                              </p:par>
                              <p:par>
                                <p:cTn id="37" presetID="2" presetClass="entr" presetSubtype="8" fill="hold" nodeType="withEffect">
                                  <p:stCondLst>
                                    <p:cond delay="1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30" grpId="0" animBg="1"/>
      <p:bldP spid="31" grpId="0"/>
      <p:bldP spid="32" grpId="0"/>
      <p:bldP spid="14"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 name="Retângulo de cantos arredondados 4"/>
          <p:cNvSpPr/>
          <p:nvPr/>
        </p:nvSpPr>
        <p:spPr>
          <a:xfrm>
            <a:off x="344964" y="1792421"/>
            <a:ext cx="4248472" cy="1347198"/>
          </a:xfrm>
          <a:prstGeom prst="roundRect">
            <a:avLst>
              <a:gd name="adj" fmla="val 3546"/>
            </a:avLst>
          </a:prstGeom>
          <a:solidFill>
            <a:srgbClr val="FFC00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3"/>
          <p:cNvSpPr txBox="1">
            <a:spLocks noChangeArrowheads="1"/>
          </p:cNvSpPr>
          <p:nvPr/>
        </p:nvSpPr>
        <p:spPr bwMode="auto">
          <a:xfrm>
            <a:off x="316372"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effectLst>
                  <a:outerShdw blurRad="38100" dist="38100" dir="2700000" algn="tl">
                    <a:srgbClr val="000000">
                      <a:alpha val="43137"/>
                    </a:srgbClr>
                  </a:outerShdw>
                </a:effectLst>
              </a:rPr>
              <a:t>Repasses a Cooperados</a:t>
            </a:r>
            <a:endParaRPr lang="pt-BR" sz="1600" b="1" dirty="0">
              <a:effectLst>
                <a:outerShdw blurRad="38100" dist="38100" dir="2700000" algn="tl">
                  <a:srgbClr val="000000">
                    <a:alpha val="43137"/>
                  </a:srgbClr>
                </a:outerShdw>
              </a:effectLst>
            </a:endParaRPr>
          </a:p>
        </p:txBody>
      </p:sp>
      <p:sp>
        <p:nvSpPr>
          <p:cNvPr id="22" name="Retângulo de cantos arredondados 21"/>
          <p:cNvSpPr/>
          <p:nvPr/>
        </p:nvSpPr>
        <p:spPr>
          <a:xfrm>
            <a:off x="4644008"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ext Box 3"/>
          <p:cNvSpPr txBox="1">
            <a:spLocks noChangeArrowheads="1"/>
          </p:cNvSpPr>
          <p:nvPr/>
        </p:nvSpPr>
        <p:spPr bwMode="auto">
          <a:xfrm>
            <a:off x="4642712" y="2193405"/>
            <a:ext cx="42770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RPA</a:t>
            </a:r>
          </a:p>
          <a:p>
            <a:pPr marL="171450" indent="-171450">
              <a:spcBef>
                <a:spcPct val="50000"/>
              </a:spcBef>
              <a:buFont typeface="Wingdings" panose="05000000000000000000" pitchFamily="2" charset="2"/>
              <a:buChar char="ü"/>
            </a:pPr>
            <a:r>
              <a:rPr lang="pt-BR" sz="1200" b="1" dirty="0" smtClean="0">
                <a:solidFill>
                  <a:schemeClr val="bg1"/>
                </a:solidFill>
              </a:rPr>
              <a:t>Pessoa Física Emitente de Nota Fiscal</a:t>
            </a:r>
          </a:p>
          <a:p>
            <a:pPr marL="171450" indent="-171450">
              <a:spcBef>
                <a:spcPct val="50000"/>
              </a:spcBef>
              <a:buFont typeface="Wingdings" panose="05000000000000000000" pitchFamily="2" charset="2"/>
              <a:buChar char="ü"/>
            </a:pPr>
            <a:r>
              <a:rPr lang="pt-BR" sz="1200" b="1" dirty="0" smtClean="0">
                <a:solidFill>
                  <a:schemeClr val="bg1"/>
                </a:solidFill>
              </a:rPr>
              <a:t>Pessoa Jurídica Prestadora de Serviço</a:t>
            </a:r>
          </a:p>
          <a:p>
            <a:pPr marL="171450" indent="-171450">
              <a:spcBef>
                <a:spcPct val="50000"/>
              </a:spcBef>
              <a:buFont typeface="Wingdings" panose="05000000000000000000" pitchFamily="2" charset="2"/>
              <a:buChar char="ü"/>
            </a:pPr>
            <a:r>
              <a:rPr lang="pt-BR" sz="1200" b="1" dirty="0" smtClean="0">
                <a:solidFill>
                  <a:schemeClr val="bg1"/>
                </a:solidFill>
              </a:rPr>
              <a:t>Pessoa Jurídica Fornecedora de Material</a:t>
            </a:r>
          </a:p>
          <a:p>
            <a:pPr marL="171450" indent="-171450">
              <a:spcBef>
                <a:spcPct val="50000"/>
              </a:spcBef>
              <a:buFont typeface="Wingdings" panose="05000000000000000000" pitchFamily="2" charset="2"/>
              <a:buChar char="ü"/>
            </a:pPr>
            <a:endParaRPr lang="pt-BR" sz="1200" b="1" dirty="0">
              <a:solidFill>
                <a:schemeClr val="bg1"/>
              </a:solidFill>
            </a:endParaRPr>
          </a:p>
        </p:txBody>
      </p:sp>
      <p:sp>
        <p:nvSpPr>
          <p:cNvPr id="25"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0" name="Retângulo de cantos arredondados 29"/>
          <p:cNvSpPr/>
          <p:nvPr/>
        </p:nvSpPr>
        <p:spPr>
          <a:xfrm>
            <a:off x="344964" y="3203936"/>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 Box 3"/>
          <p:cNvSpPr txBox="1">
            <a:spLocks noChangeArrowheads="1"/>
          </p:cNvSpPr>
          <p:nvPr/>
        </p:nvSpPr>
        <p:spPr bwMode="auto">
          <a:xfrm>
            <a:off x="316372" y="3184331"/>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2" name="Text Box 3"/>
          <p:cNvSpPr txBox="1">
            <a:spLocks noChangeArrowheads="1"/>
          </p:cNvSpPr>
          <p:nvPr/>
        </p:nvSpPr>
        <p:spPr bwMode="auto">
          <a:xfrm>
            <a:off x="362912" y="3769970"/>
            <a:ext cx="42588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Adiantamento de Despesas (Cheque ou Transferência)</a:t>
            </a:r>
          </a:p>
          <a:p>
            <a:pPr marL="171450" indent="-171450">
              <a:spcBef>
                <a:spcPct val="50000"/>
              </a:spcBef>
              <a:buFont typeface="Wingdings" panose="05000000000000000000" pitchFamily="2" charset="2"/>
              <a:buChar char="ü"/>
            </a:pPr>
            <a:r>
              <a:rPr lang="pt-BR" sz="1200" b="1" dirty="0" smtClean="0">
                <a:solidFill>
                  <a:schemeClr val="bg1"/>
                </a:solidFill>
              </a:rPr>
              <a:t>Reembolso de Despesas</a:t>
            </a:r>
          </a:p>
          <a:p>
            <a:pPr marL="171450" indent="-171450">
              <a:spcBef>
                <a:spcPct val="50000"/>
              </a:spcBef>
              <a:buFont typeface="Wingdings" panose="05000000000000000000" pitchFamily="2" charset="2"/>
              <a:buChar char="ü"/>
            </a:pPr>
            <a:r>
              <a:rPr lang="pt-BR" sz="1200" b="1" dirty="0" smtClean="0">
                <a:solidFill>
                  <a:schemeClr val="bg1"/>
                </a:solidFill>
              </a:rPr>
              <a:t>Cartão de Produção </a:t>
            </a:r>
            <a:endParaRPr lang="pt-BR" sz="1200" b="1" dirty="0">
              <a:solidFill>
                <a:schemeClr val="bg1"/>
              </a:solidFill>
            </a:endParaRPr>
          </a:p>
        </p:txBody>
      </p:sp>
      <p:sp>
        <p:nvSpPr>
          <p:cNvPr id="2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18" name="Text Box 3"/>
          <p:cNvSpPr txBox="1">
            <a:spLocks noChangeArrowheads="1"/>
          </p:cNvSpPr>
          <p:nvPr/>
        </p:nvSpPr>
        <p:spPr bwMode="auto">
          <a:xfrm>
            <a:off x="362912" y="2127659"/>
            <a:ext cx="4258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a:t>
            </a:r>
            <a:endParaRPr lang="pt-BR" sz="1200" b="1" dirty="0"/>
          </a:p>
        </p:txBody>
      </p:sp>
      <p:sp>
        <p:nvSpPr>
          <p:cNvPr id="19" name="Text Box 3"/>
          <p:cNvSpPr txBox="1">
            <a:spLocks noChangeArrowheads="1"/>
          </p:cNvSpPr>
          <p:nvPr/>
        </p:nvSpPr>
        <p:spPr bwMode="auto">
          <a:xfrm>
            <a:off x="362912" y="24006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 MEI</a:t>
            </a:r>
            <a:endParaRPr lang="pt-BR" sz="1200" b="1" dirty="0"/>
          </a:p>
        </p:txBody>
      </p:sp>
      <p:sp>
        <p:nvSpPr>
          <p:cNvPr id="21" name="Text Box 3"/>
          <p:cNvSpPr txBox="1">
            <a:spLocks noChangeArrowheads="1"/>
          </p:cNvSpPr>
          <p:nvPr/>
        </p:nvSpPr>
        <p:spPr bwMode="auto">
          <a:xfrm>
            <a:off x="362912" y="26673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Cessão de Direitos (autoral e imagem) 20%</a:t>
            </a:r>
            <a:endParaRPr lang="pt-BR" sz="1200" b="1" dirty="0"/>
          </a:p>
        </p:txBody>
      </p:sp>
      <p:pic>
        <p:nvPicPr>
          <p:cNvPr id="14" name="Imagem 1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36384" y="2261112"/>
            <a:ext cx="7114808" cy="3785576"/>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Tree>
    <p:extLst>
      <p:ext uri="{BB962C8B-B14F-4D97-AF65-F5344CB8AC3E}">
        <p14:creationId xmlns:p14="http://schemas.microsoft.com/office/powerpoint/2010/main" val="32908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1+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0-#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1000" fill="hold"/>
                                        <p:tgtEl>
                                          <p:spTgt spid="24"/>
                                        </p:tgtEl>
                                        <p:attrNameLst>
                                          <p:attrName>ppt_x</p:attrName>
                                        </p:attrNameLst>
                                      </p:cBhvr>
                                      <p:tavLst>
                                        <p:tav tm="0">
                                          <p:val>
                                            <p:strVal val="1+#ppt_w/2"/>
                                          </p:val>
                                        </p:tav>
                                        <p:tav tm="100000">
                                          <p:val>
                                            <p:strVal val="#ppt_x"/>
                                          </p:val>
                                        </p:tav>
                                      </p:tavLst>
                                    </p:anim>
                                    <p:anim calcmode="lin" valueType="num">
                                      <p:cBhvr additive="base">
                                        <p:cTn id="40" dur="10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24" grpId="0"/>
      <p:bldP spid="30" grpId="0" animBg="1"/>
      <p:bldP spid="31" grpId="0"/>
      <p:bldP spid="32" grpId="0"/>
      <p:bldP spid="18" grpId="0"/>
      <p:bldP spid="19"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 name="Retângulo de cantos arredondados 4"/>
          <p:cNvSpPr/>
          <p:nvPr/>
        </p:nvSpPr>
        <p:spPr>
          <a:xfrm>
            <a:off x="344964" y="1792421"/>
            <a:ext cx="4248472" cy="1347198"/>
          </a:xfrm>
          <a:prstGeom prst="roundRect">
            <a:avLst>
              <a:gd name="adj" fmla="val 3546"/>
            </a:avLst>
          </a:prstGeom>
          <a:solidFill>
            <a:srgbClr val="FFC00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3"/>
          <p:cNvSpPr txBox="1">
            <a:spLocks noChangeArrowheads="1"/>
          </p:cNvSpPr>
          <p:nvPr/>
        </p:nvSpPr>
        <p:spPr bwMode="auto">
          <a:xfrm>
            <a:off x="316372" y="1776795"/>
            <a:ext cx="4277064" cy="27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effectLst>
                  <a:outerShdw blurRad="38100" dist="38100" dir="2700000" algn="tl">
                    <a:srgbClr val="000000">
                      <a:alpha val="43137"/>
                    </a:srgbClr>
                  </a:outerShdw>
                </a:effectLst>
              </a:rPr>
              <a:t>Repasses a Cooperados</a:t>
            </a:r>
            <a:endParaRPr lang="pt-BR" sz="1600" b="1" dirty="0">
              <a:effectLst>
                <a:outerShdw blurRad="38100" dist="38100" dir="2700000" algn="tl">
                  <a:srgbClr val="000000">
                    <a:alpha val="43137"/>
                  </a:srgbClr>
                </a:outerShdw>
              </a:effectLst>
            </a:endParaRPr>
          </a:p>
        </p:txBody>
      </p:sp>
      <p:sp>
        <p:nvSpPr>
          <p:cNvPr id="22" name="Retângulo de cantos arredondados 21"/>
          <p:cNvSpPr/>
          <p:nvPr/>
        </p:nvSpPr>
        <p:spPr>
          <a:xfrm>
            <a:off x="4644008"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ext Box 3"/>
          <p:cNvSpPr txBox="1">
            <a:spLocks noChangeArrowheads="1"/>
          </p:cNvSpPr>
          <p:nvPr/>
        </p:nvSpPr>
        <p:spPr bwMode="auto">
          <a:xfrm>
            <a:off x="4642712" y="2193405"/>
            <a:ext cx="42770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RPA</a:t>
            </a:r>
          </a:p>
          <a:p>
            <a:pPr marL="171450" indent="-171450">
              <a:spcBef>
                <a:spcPct val="50000"/>
              </a:spcBef>
              <a:buFont typeface="Wingdings" panose="05000000000000000000" pitchFamily="2" charset="2"/>
              <a:buChar char="ü"/>
            </a:pPr>
            <a:r>
              <a:rPr lang="pt-BR" sz="1200" b="1" dirty="0" smtClean="0">
                <a:solidFill>
                  <a:schemeClr val="bg1"/>
                </a:solidFill>
              </a:rPr>
              <a:t>Pessoa Física Emitente de Nota Fiscal</a:t>
            </a:r>
          </a:p>
          <a:p>
            <a:pPr marL="171450" indent="-171450">
              <a:spcBef>
                <a:spcPct val="50000"/>
              </a:spcBef>
              <a:buFont typeface="Wingdings" panose="05000000000000000000" pitchFamily="2" charset="2"/>
              <a:buChar char="ü"/>
            </a:pPr>
            <a:r>
              <a:rPr lang="pt-BR" sz="1200" b="1" dirty="0" smtClean="0">
                <a:solidFill>
                  <a:schemeClr val="bg1"/>
                </a:solidFill>
              </a:rPr>
              <a:t>Pessoa Jurídica Prestadora de Serviço</a:t>
            </a:r>
          </a:p>
          <a:p>
            <a:pPr marL="171450" indent="-171450">
              <a:spcBef>
                <a:spcPct val="50000"/>
              </a:spcBef>
              <a:buFont typeface="Wingdings" panose="05000000000000000000" pitchFamily="2" charset="2"/>
              <a:buChar char="ü"/>
            </a:pPr>
            <a:r>
              <a:rPr lang="pt-BR" sz="1200" b="1" dirty="0" smtClean="0">
                <a:solidFill>
                  <a:schemeClr val="bg1"/>
                </a:solidFill>
              </a:rPr>
              <a:t>Pessoa Jurídica Fornecedora de Material</a:t>
            </a:r>
          </a:p>
          <a:p>
            <a:pPr marL="171450" indent="-171450">
              <a:spcBef>
                <a:spcPct val="50000"/>
              </a:spcBef>
              <a:buFont typeface="Wingdings" panose="05000000000000000000" pitchFamily="2" charset="2"/>
              <a:buChar char="ü"/>
            </a:pPr>
            <a:endParaRPr lang="pt-BR" sz="1200" b="1" dirty="0">
              <a:solidFill>
                <a:schemeClr val="bg1"/>
              </a:solidFill>
            </a:endParaRPr>
          </a:p>
        </p:txBody>
      </p:sp>
      <p:sp>
        <p:nvSpPr>
          <p:cNvPr id="25"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grpSp>
        <p:nvGrpSpPr>
          <p:cNvPr id="2" name="Grupo 1"/>
          <p:cNvGrpSpPr/>
          <p:nvPr/>
        </p:nvGrpSpPr>
        <p:grpSpPr>
          <a:xfrm>
            <a:off x="316372" y="3184331"/>
            <a:ext cx="4277064" cy="1742956"/>
            <a:chOff x="316372" y="3184331"/>
            <a:chExt cx="4277064" cy="1742956"/>
          </a:xfrm>
        </p:grpSpPr>
        <p:sp>
          <p:nvSpPr>
            <p:cNvPr id="30" name="Retângulo de cantos arredondados 29"/>
            <p:cNvSpPr/>
            <p:nvPr/>
          </p:nvSpPr>
          <p:spPr>
            <a:xfrm>
              <a:off x="344964" y="3203936"/>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 Box 3"/>
            <p:cNvSpPr txBox="1">
              <a:spLocks noChangeArrowheads="1"/>
            </p:cNvSpPr>
            <p:nvPr/>
          </p:nvSpPr>
          <p:spPr bwMode="auto">
            <a:xfrm>
              <a:off x="316372" y="3184331"/>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grpSp>
      <p:sp>
        <p:nvSpPr>
          <p:cNvPr id="32" name="Text Box 3"/>
          <p:cNvSpPr txBox="1">
            <a:spLocks noChangeArrowheads="1"/>
          </p:cNvSpPr>
          <p:nvPr/>
        </p:nvSpPr>
        <p:spPr bwMode="auto">
          <a:xfrm>
            <a:off x="362912" y="3769970"/>
            <a:ext cx="42588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Adiantamento de Despesas (Cheque ou Transferência)</a:t>
            </a:r>
          </a:p>
          <a:p>
            <a:pPr marL="171450" indent="-171450">
              <a:spcBef>
                <a:spcPct val="50000"/>
              </a:spcBef>
              <a:buFont typeface="Wingdings" panose="05000000000000000000" pitchFamily="2" charset="2"/>
              <a:buChar char="ü"/>
            </a:pPr>
            <a:r>
              <a:rPr lang="pt-BR" sz="1200" b="1" dirty="0" smtClean="0">
                <a:solidFill>
                  <a:schemeClr val="bg1"/>
                </a:solidFill>
              </a:rPr>
              <a:t>Reembolso de Despesas</a:t>
            </a:r>
          </a:p>
          <a:p>
            <a:pPr marL="171450" indent="-171450">
              <a:spcBef>
                <a:spcPct val="50000"/>
              </a:spcBef>
              <a:buFont typeface="Wingdings" panose="05000000000000000000" pitchFamily="2" charset="2"/>
              <a:buChar char="ü"/>
            </a:pPr>
            <a:r>
              <a:rPr lang="pt-BR" sz="1200" b="1" dirty="0" smtClean="0">
                <a:solidFill>
                  <a:schemeClr val="bg1"/>
                </a:solidFill>
              </a:rPr>
              <a:t>Cartão de Produção </a:t>
            </a:r>
            <a:endParaRPr lang="pt-BR" sz="1200" b="1" dirty="0">
              <a:solidFill>
                <a:schemeClr val="bg1"/>
              </a:solidFill>
            </a:endParaRPr>
          </a:p>
        </p:txBody>
      </p:sp>
      <p:sp>
        <p:nvSpPr>
          <p:cNvPr id="41" name="Seta em curva para a esquerda 40"/>
          <p:cNvSpPr/>
          <p:nvPr/>
        </p:nvSpPr>
        <p:spPr>
          <a:xfrm>
            <a:off x="8524875" y="3138985"/>
            <a:ext cx="460821" cy="2635880"/>
          </a:xfrm>
          <a:prstGeom prst="curvedLeftArrow">
            <a:avLst>
              <a:gd name="adj1" fmla="val 16395"/>
              <a:gd name="adj2" fmla="val 52778"/>
              <a:gd name="adj3" fmla="val 25000"/>
            </a:avLst>
          </a:prstGeom>
          <a:solidFill>
            <a:srgbClr val="52822E"/>
          </a:solidFill>
          <a:ln>
            <a:solidFill>
              <a:srgbClr val="528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33" name="Imagem 32"/>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54966"/>
          <a:stretch/>
        </p:blipFill>
        <p:spPr>
          <a:xfrm>
            <a:off x="1313615" y="4152300"/>
            <a:ext cx="7114808" cy="1704830"/>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grpSp>
        <p:nvGrpSpPr>
          <p:cNvPr id="12" name="Grupo 11"/>
          <p:cNvGrpSpPr/>
          <p:nvPr/>
        </p:nvGrpSpPr>
        <p:grpSpPr>
          <a:xfrm>
            <a:off x="81232" y="4870164"/>
            <a:ext cx="8379076" cy="1746076"/>
            <a:chOff x="81232" y="4965700"/>
            <a:chExt cx="8379076" cy="1746076"/>
          </a:xfrm>
        </p:grpSpPr>
        <p:sp>
          <p:nvSpPr>
            <p:cNvPr id="37" name="Retângulo 36"/>
            <p:cNvSpPr/>
            <p:nvPr/>
          </p:nvSpPr>
          <p:spPr>
            <a:xfrm>
              <a:off x="1345500" y="4965700"/>
              <a:ext cx="7114808" cy="93979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8" name="Conector de seta reta 37"/>
            <p:cNvCxnSpPr/>
            <p:nvPr/>
          </p:nvCxnSpPr>
          <p:spPr>
            <a:xfrm flipV="1">
              <a:off x="1470620" y="5952666"/>
              <a:ext cx="509092" cy="526231"/>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Retângulo de cantos arredondados 38"/>
            <p:cNvSpPr/>
            <p:nvPr/>
          </p:nvSpPr>
          <p:spPr>
            <a:xfrm>
              <a:off x="81232" y="6017417"/>
              <a:ext cx="1436554" cy="694359"/>
            </a:xfrm>
            <a:prstGeom prst="roundRect">
              <a:avLst>
                <a:gd name="adj" fmla="val 79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Prestação de Contas de Adiantamento e Reembolso</a:t>
              </a:r>
              <a:endParaRPr lang="pt-BR" sz="1000" b="1" dirty="0">
                <a:latin typeface="Kalinga" panose="020B0502040204020203" pitchFamily="34" charset="0"/>
                <a:cs typeface="Kalinga" panose="020B0502040204020203" pitchFamily="34" charset="0"/>
              </a:endParaRPr>
            </a:p>
          </p:txBody>
        </p:sp>
      </p:grpSp>
      <p:grpSp>
        <p:nvGrpSpPr>
          <p:cNvPr id="8" name="Grupo 7"/>
          <p:cNvGrpSpPr/>
          <p:nvPr/>
        </p:nvGrpSpPr>
        <p:grpSpPr>
          <a:xfrm>
            <a:off x="395536" y="3058782"/>
            <a:ext cx="3639366" cy="922754"/>
            <a:chOff x="-61687" y="2742112"/>
            <a:chExt cx="3639366" cy="922754"/>
          </a:xfrm>
        </p:grpSpPr>
        <p:sp>
          <p:nvSpPr>
            <p:cNvPr id="26" name="Retângulo 25"/>
            <p:cNvSpPr/>
            <p:nvPr/>
          </p:nvSpPr>
          <p:spPr>
            <a:xfrm>
              <a:off x="2987824" y="2742112"/>
              <a:ext cx="589855" cy="2025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7" name="Conector de seta reta 26"/>
            <p:cNvCxnSpPr>
              <a:stCxn id="28" idx="3"/>
            </p:cNvCxnSpPr>
            <p:nvPr/>
          </p:nvCxnSpPr>
          <p:spPr>
            <a:xfrm flipV="1">
              <a:off x="732733" y="2944664"/>
              <a:ext cx="2255091" cy="475392"/>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tângulo de cantos arredondados 27"/>
            <p:cNvSpPr/>
            <p:nvPr/>
          </p:nvSpPr>
          <p:spPr>
            <a:xfrm>
              <a:off x="-61687" y="3175246"/>
              <a:ext cx="794420" cy="489620"/>
            </a:xfrm>
            <a:prstGeom prst="roundRect">
              <a:avLst>
                <a:gd name="adj" fmla="val 79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Data para Bloqueio</a:t>
              </a:r>
              <a:endParaRPr lang="pt-BR" sz="1000" b="1" dirty="0">
                <a:latin typeface="Kalinga" panose="020B0502040204020203" pitchFamily="34" charset="0"/>
                <a:cs typeface="Kalinga" panose="020B0502040204020203" pitchFamily="34" charset="0"/>
              </a:endParaRPr>
            </a:p>
          </p:txBody>
        </p:sp>
      </p:grpSp>
      <p:sp>
        <p:nvSpPr>
          <p:cNvPr id="42" name="Retângulo 41"/>
          <p:cNvSpPr/>
          <p:nvPr/>
        </p:nvSpPr>
        <p:spPr>
          <a:xfrm>
            <a:off x="7323231" y="5813734"/>
            <a:ext cx="1152004" cy="300464"/>
          </a:xfrm>
          <a:prstGeom prst="rect">
            <a:avLst/>
          </a:prstGeom>
          <a:solidFill>
            <a:srgbClr val="00206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2000"/>
              </a:spcAft>
            </a:pPr>
            <a:r>
              <a:rPr lang="pt-BR" sz="800" b="1" dirty="0" smtClean="0">
                <a:solidFill>
                  <a:schemeClr val="bg1"/>
                </a:solidFill>
              </a:rPr>
              <a:t>OC-009316                   TOTAL: 3.931,36</a:t>
            </a:r>
          </a:p>
        </p:txBody>
      </p:sp>
      <p:sp>
        <p:nvSpPr>
          <p:cNvPr id="34" name="Elipse 33"/>
          <p:cNvSpPr/>
          <p:nvPr/>
        </p:nvSpPr>
        <p:spPr>
          <a:xfrm>
            <a:off x="8212605" y="3033343"/>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t>G</a:t>
            </a:r>
          </a:p>
        </p:txBody>
      </p:sp>
      <p:sp>
        <p:nvSpPr>
          <p:cNvPr id="35"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29" name="Text Box 3"/>
          <p:cNvSpPr txBox="1">
            <a:spLocks noChangeArrowheads="1"/>
          </p:cNvSpPr>
          <p:nvPr/>
        </p:nvSpPr>
        <p:spPr bwMode="auto">
          <a:xfrm>
            <a:off x="362912" y="2127659"/>
            <a:ext cx="4258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a:t>
            </a:r>
            <a:endParaRPr lang="pt-BR" sz="1200" b="1" dirty="0"/>
          </a:p>
        </p:txBody>
      </p:sp>
      <p:sp>
        <p:nvSpPr>
          <p:cNvPr id="36" name="Text Box 3"/>
          <p:cNvSpPr txBox="1">
            <a:spLocks noChangeArrowheads="1"/>
          </p:cNvSpPr>
          <p:nvPr/>
        </p:nvSpPr>
        <p:spPr bwMode="auto">
          <a:xfrm>
            <a:off x="362912" y="24006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 MEI</a:t>
            </a:r>
            <a:endParaRPr lang="pt-BR" sz="1200" b="1" dirty="0"/>
          </a:p>
        </p:txBody>
      </p:sp>
      <p:sp>
        <p:nvSpPr>
          <p:cNvPr id="40" name="Text Box 3"/>
          <p:cNvSpPr txBox="1">
            <a:spLocks noChangeArrowheads="1"/>
          </p:cNvSpPr>
          <p:nvPr/>
        </p:nvSpPr>
        <p:spPr bwMode="auto">
          <a:xfrm>
            <a:off x="362912" y="26673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Cessão de Direitos (autoral e imagem) 20%</a:t>
            </a:r>
            <a:endParaRPr lang="pt-BR" sz="1200" b="1" dirty="0"/>
          </a:p>
        </p:txBody>
      </p:sp>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1159" y="2300256"/>
            <a:ext cx="7123873" cy="1704077"/>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Tree>
    <p:extLst>
      <p:ext uri="{BB962C8B-B14F-4D97-AF65-F5344CB8AC3E}">
        <p14:creationId xmlns:p14="http://schemas.microsoft.com/office/powerpoint/2010/main" val="180757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1000"/>
                                        <p:tgtEl>
                                          <p:spTgt spid="15"/>
                                        </p:tgtEl>
                                        <p:attrNameLst>
                                          <p:attrName>ppt_x</p:attrName>
                                        </p:attrNameLst>
                                      </p:cBhvr>
                                      <p:tavLst>
                                        <p:tav tm="0">
                                          <p:val>
                                            <p:strVal val="ppt_x"/>
                                          </p:val>
                                        </p:tav>
                                        <p:tav tm="100000">
                                          <p:val>
                                            <p:strVal val="0-ppt_w/2"/>
                                          </p:val>
                                        </p:tav>
                                      </p:tavLst>
                                    </p:anim>
                                    <p:anim calcmode="lin" valueType="num">
                                      <p:cBhvr additive="base">
                                        <p:cTn id="7" dur="1000"/>
                                        <p:tgtEl>
                                          <p:spTgt spid="15"/>
                                        </p:tgtEl>
                                        <p:attrNameLst>
                                          <p:attrName>ppt_y</p:attrName>
                                        </p:attrNameLst>
                                      </p:cBhvr>
                                      <p:tavLst>
                                        <p:tav tm="0">
                                          <p:val>
                                            <p:strVal val="ppt_y"/>
                                          </p:val>
                                        </p:tav>
                                        <p:tav tm="100000">
                                          <p:val>
                                            <p:strVal val="ppt_y"/>
                                          </p:val>
                                        </p:tav>
                                      </p:tavLst>
                                    </p:anim>
                                    <p:set>
                                      <p:cBhvr>
                                        <p:cTn id="8" dur="1" fill="hold">
                                          <p:stCondLst>
                                            <p:cond delay="999"/>
                                          </p:stCondLst>
                                        </p:cTn>
                                        <p:tgtEl>
                                          <p:spTgt spid="15"/>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1000"/>
                                        <p:tgtEl>
                                          <p:spTgt spid="29"/>
                                        </p:tgtEl>
                                        <p:attrNameLst>
                                          <p:attrName>ppt_x</p:attrName>
                                        </p:attrNameLst>
                                      </p:cBhvr>
                                      <p:tavLst>
                                        <p:tav tm="0">
                                          <p:val>
                                            <p:strVal val="ppt_x"/>
                                          </p:val>
                                        </p:tav>
                                        <p:tav tm="100000">
                                          <p:val>
                                            <p:strVal val="0-ppt_w/2"/>
                                          </p:val>
                                        </p:tav>
                                      </p:tavLst>
                                    </p:anim>
                                    <p:anim calcmode="lin" valueType="num">
                                      <p:cBhvr additive="base">
                                        <p:cTn id="11" dur="1000"/>
                                        <p:tgtEl>
                                          <p:spTgt spid="29"/>
                                        </p:tgtEl>
                                        <p:attrNameLst>
                                          <p:attrName>ppt_y</p:attrName>
                                        </p:attrNameLst>
                                      </p:cBhvr>
                                      <p:tavLst>
                                        <p:tav tm="0">
                                          <p:val>
                                            <p:strVal val="ppt_y"/>
                                          </p:val>
                                        </p:tav>
                                        <p:tav tm="100000">
                                          <p:val>
                                            <p:strVal val="ppt_y"/>
                                          </p:val>
                                        </p:tav>
                                      </p:tavLst>
                                    </p:anim>
                                    <p:set>
                                      <p:cBhvr>
                                        <p:cTn id="12" dur="1" fill="hold">
                                          <p:stCondLst>
                                            <p:cond delay="999"/>
                                          </p:stCondLst>
                                        </p:cTn>
                                        <p:tgtEl>
                                          <p:spTgt spid="29"/>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1000"/>
                                        <p:tgtEl>
                                          <p:spTgt spid="36"/>
                                        </p:tgtEl>
                                        <p:attrNameLst>
                                          <p:attrName>ppt_x</p:attrName>
                                        </p:attrNameLst>
                                      </p:cBhvr>
                                      <p:tavLst>
                                        <p:tav tm="0">
                                          <p:val>
                                            <p:strVal val="ppt_x"/>
                                          </p:val>
                                        </p:tav>
                                        <p:tav tm="100000">
                                          <p:val>
                                            <p:strVal val="0-ppt_w/2"/>
                                          </p:val>
                                        </p:tav>
                                      </p:tavLst>
                                    </p:anim>
                                    <p:anim calcmode="lin" valueType="num">
                                      <p:cBhvr additive="base">
                                        <p:cTn id="15" dur="1000"/>
                                        <p:tgtEl>
                                          <p:spTgt spid="36"/>
                                        </p:tgtEl>
                                        <p:attrNameLst>
                                          <p:attrName>ppt_y</p:attrName>
                                        </p:attrNameLst>
                                      </p:cBhvr>
                                      <p:tavLst>
                                        <p:tav tm="0">
                                          <p:val>
                                            <p:strVal val="ppt_y"/>
                                          </p:val>
                                        </p:tav>
                                        <p:tav tm="100000">
                                          <p:val>
                                            <p:strVal val="ppt_y"/>
                                          </p:val>
                                        </p:tav>
                                      </p:tavLst>
                                    </p:anim>
                                    <p:set>
                                      <p:cBhvr>
                                        <p:cTn id="16" dur="1" fill="hold">
                                          <p:stCondLst>
                                            <p:cond delay="999"/>
                                          </p:stCondLst>
                                        </p:cTn>
                                        <p:tgtEl>
                                          <p:spTgt spid="36"/>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1000"/>
                                        <p:tgtEl>
                                          <p:spTgt spid="40"/>
                                        </p:tgtEl>
                                        <p:attrNameLst>
                                          <p:attrName>ppt_x</p:attrName>
                                        </p:attrNameLst>
                                      </p:cBhvr>
                                      <p:tavLst>
                                        <p:tav tm="0">
                                          <p:val>
                                            <p:strVal val="ppt_x"/>
                                          </p:val>
                                        </p:tav>
                                        <p:tav tm="100000">
                                          <p:val>
                                            <p:strVal val="0-ppt_w/2"/>
                                          </p:val>
                                        </p:tav>
                                      </p:tavLst>
                                    </p:anim>
                                    <p:anim calcmode="lin" valueType="num">
                                      <p:cBhvr additive="base">
                                        <p:cTn id="19" dur="1000"/>
                                        <p:tgtEl>
                                          <p:spTgt spid="40"/>
                                        </p:tgtEl>
                                        <p:attrNameLst>
                                          <p:attrName>ppt_y</p:attrName>
                                        </p:attrNameLst>
                                      </p:cBhvr>
                                      <p:tavLst>
                                        <p:tav tm="0">
                                          <p:val>
                                            <p:strVal val="ppt_y"/>
                                          </p:val>
                                        </p:tav>
                                        <p:tav tm="100000">
                                          <p:val>
                                            <p:strVal val="ppt_y"/>
                                          </p:val>
                                        </p:tav>
                                      </p:tavLst>
                                    </p:anim>
                                    <p:set>
                                      <p:cBhvr>
                                        <p:cTn id="20" dur="1" fill="hold">
                                          <p:stCondLst>
                                            <p:cond delay="999"/>
                                          </p:stCondLst>
                                        </p:cTn>
                                        <p:tgtEl>
                                          <p:spTgt spid="40"/>
                                        </p:tgtEl>
                                        <p:attrNameLst>
                                          <p:attrName>style.visibility</p:attrName>
                                        </p:attrNameLst>
                                      </p:cBhvr>
                                      <p:to>
                                        <p:strVal val="hidden"/>
                                      </p:to>
                                    </p:set>
                                  </p:childTnLst>
                                </p:cTn>
                              </p:par>
                              <p:par>
                                <p:cTn id="21" presetID="2" presetClass="exit" presetSubtype="8" fill="hold" grpId="0" nodeType="withEffect">
                                  <p:stCondLst>
                                    <p:cond delay="0"/>
                                  </p:stCondLst>
                                  <p:childTnLst>
                                    <p:anim calcmode="lin" valueType="num">
                                      <p:cBhvr additive="base">
                                        <p:cTn id="22" dur="1000"/>
                                        <p:tgtEl>
                                          <p:spTgt spid="5"/>
                                        </p:tgtEl>
                                        <p:attrNameLst>
                                          <p:attrName>ppt_x</p:attrName>
                                        </p:attrNameLst>
                                      </p:cBhvr>
                                      <p:tavLst>
                                        <p:tav tm="0">
                                          <p:val>
                                            <p:strVal val="ppt_x"/>
                                          </p:val>
                                        </p:tav>
                                        <p:tav tm="100000">
                                          <p:val>
                                            <p:strVal val="0-ppt_w/2"/>
                                          </p:val>
                                        </p:tav>
                                      </p:tavLst>
                                    </p:anim>
                                    <p:anim calcmode="lin" valueType="num">
                                      <p:cBhvr additive="base">
                                        <p:cTn id="23" dur="1000"/>
                                        <p:tgtEl>
                                          <p:spTgt spid="5"/>
                                        </p:tgtEl>
                                        <p:attrNameLst>
                                          <p:attrName>ppt_y</p:attrName>
                                        </p:attrNameLst>
                                      </p:cBhvr>
                                      <p:tavLst>
                                        <p:tav tm="0">
                                          <p:val>
                                            <p:strVal val="ppt_y"/>
                                          </p:val>
                                        </p:tav>
                                        <p:tav tm="100000">
                                          <p:val>
                                            <p:strVal val="ppt_y"/>
                                          </p:val>
                                        </p:tav>
                                      </p:tavLst>
                                    </p:anim>
                                    <p:set>
                                      <p:cBhvr>
                                        <p:cTn id="24" dur="1" fill="hold">
                                          <p:stCondLst>
                                            <p:cond delay="999"/>
                                          </p:stCondLst>
                                        </p:cTn>
                                        <p:tgtEl>
                                          <p:spTgt spid="5"/>
                                        </p:tgtEl>
                                        <p:attrNameLst>
                                          <p:attrName>style.visibility</p:attrName>
                                        </p:attrNameLst>
                                      </p:cBhvr>
                                      <p:to>
                                        <p:strVal val="hidden"/>
                                      </p:to>
                                    </p:set>
                                  </p:childTnLst>
                                </p:cTn>
                              </p:par>
                              <p:par>
                                <p:cTn id="25" presetID="2" presetClass="exit" presetSubtype="2" fill="hold" grpId="0" nodeType="withEffect">
                                  <p:stCondLst>
                                    <p:cond delay="0"/>
                                  </p:stCondLst>
                                  <p:childTnLst>
                                    <p:anim calcmode="lin" valueType="num">
                                      <p:cBhvr additive="base">
                                        <p:cTn id="26" dur="1000"/>
                                        <p:tgtEl>
                                          <p:spTgt spid="25"/>
                                        </p:tgtEl>
                                        <p:attrNameLst>
                                          <p:attrName>ppt_x</p:attrName>
                                        </p:attrNameLst>
                                      </p:cBhvr>
                                      <p:tavLst>
                                        <p:tav tm="0">
                                          <p:val>
                                            <p:strVal val="ppt_x"/>
                                          </p:val>
                                        </p:tav>
                                        <p:tav tm="100000">
                                          <p:val>
                                            <p:strVal val="1+ppt_w/2"/>
                                          </p:val>
                                        </p:tav>
                                      </p:tavLst>
                                    </p:anim>
                                    <p:anim calcmode="lin" valueType="num">
                                      <p:cBhvr additive="base">
                                        <p:cTn id="27" dur="1000"/>
                                        <p:tgtEl>
                                          <p:spTgt spid="25"/>
                                        </p:tgtEl>
                                        <p:attrNameLst>
                                          <p:attrName>ppt_y</p:attrName>
                                        </p:attrNameLst>
                                      </p:cBhvr>
                                      <p:tavLst>
                                        <p:tav tm="0">
                                          <p:val>
                                            <p:strVal val="ppt_y"/>
                                          </p:val>
                                        </p:tav>
                                        <p:tav tm="100000">
                                          <p:val>
                                            <p:strVal val="ppt_y"/>
                                          </p:val>
                                        </p:tav>
                                      </p:tavLst>
                                    </p:anim>
                                    <p:set>
                                      <p:cBhvr>
                                        <p:cTn id="28" dur="1" fill="hold">
                                          <p:stCondLst>
                                            <p:cond delay="999"/>
                                          </p:stCondLst>
                                        </p:cTn>
                                        <p:tgtEl>
                                          <p:spTgt spid="25"/>
                                        </p:tgtEl>
                                        <p:attrNameLst>
                                          <p:attrName>style.visibility</p:attrName>
                                        </p:attrNameLst>
                                      </p:cBhvr>
                                      <p:to>
                                        <p:strVal val="hidden"/>
                                      </p:to>
                                    </p:set>
                                  </p:childTnLst>
                                </p:cTn>
                              </p:par>
                              <p:par>
                                <p:cTn id="29" presetID="2" presetClass="exit" presetSubtype="2" fill="hold" grpId="0" nodeType="withEffect">
                                  <p:stCondLst>
                                    <p:cond delay="0"/>
                                  </p:stCondLst>
                                  <p:childTnLst>
                                    <p:anim calcmode="lin" valueType="num">
                                      <p:cBhvr additive="base">
                                        <p:cTn id="30" dur="1000"/>
                                        <p:tgtEl>
                                          <p:spTgt spid="24"/>
                                        </p:tgtEl>
                                        <p:attrNameLst>
                                          <p:attrName>ppt_x</p:attrName>
                                        </p:attrNameLst>
                                      </p:cBhvr>
                                      <p:tavLst>
                                        <p:tav tm="0">
                                          <p:val>
                                            <p:strVal val="ppt_x"/>
                                          </p:val>
                                        </p:tav>
                                        <p:tav tm="100000">
                                          <p:val>
                                            <p:strVal val="1+ppt_w/2"/>
                                          </p:val>
                                        </p:tav>
                                      </p:tavLst>
                                    </p:anim>
                                    <p:anim calcmode="lin" valueType="num">
                                      <p:cBhvr additive="base">
                                        <p:cTn id="31" dur="1000"/>
                                        <p:tgtEl>
                                          <p:spTgt spid="24"/>
                                        </p:tgtEl>
                                        <p:attrNameLst>
                                          <p:attrName>ppt_y</p:attrName>
                                        </p:attrNameLst>
                                      </p:cBhvr>
                                      <p:tavLst>
                                        <p:tav tm="0">
                                          <p:val>
                                            <p:strVal val="ppt_y"/>
                                          </p:val>
                                        </p:tav>
                                        <p:tav tm="100000">
                                          <p:val>
                                            <p:strVal val="ppt_y"/>
                                          </p:val>
                                        </p:tav>
                                      </p:tavLst>
                                    </p:anim>
                                    <p:set>
                                      <p:cBhvr>
                                        <p:cTn id="32" dur="1" fill="hold">
                                          <p:stCondLst>
                                            <p:cond delay="999"/>
                                          </p:stCondLst>
                                        </p:cTn>
                                        <p:tgtEl>
                                          <p:spTgt spid="24"/>
                                        </p:tgtEl>
                                        <p:attrNameLst>
                                          <p:attrName>style.visibility</p:attrName>
                                        </p:attrNameLst>
                                      </p:cBhvr>
                                      <p:to>
                                        <p:strVal val="hidden"/>
                                      </p:to>
                                    </p:set>
                                  </p:childTnLst>
                                </p:cTn>
                              </p:par>
                              <p:par>
                                <p:cTn id="33" presetID="2" presetClass="exit" presetSubtype="2" fill="hold" grpId="0" nodeType="withEffect">
                                  <p:stCondLst>
                                    <p:cond delay="0"/>
                                  </p:stCondLst>
                                  <p:childTnLst>
                                    <p:anim calcmode="lin" valueType="num">
                                      <p:cBhvr additive="base">
                                        <p:cTn id="34" dur="1000"/>
                                        <p:tgtEl>
                                          <p:spTgt spid="22"/>
                                        </p:tgtEl>
                                        <p:attrNameLst>
                                          <p:attrName>ppt_x</p:attrName>
                                        </p:attrNameLst>
                                      </p:cBhvr>
                                      <p:tavLst>
                                        <p:tav tm="0">
                                          <p:val>
                                            <p:strVal val="ppt_x"/>
                                          </p:val>
                                        </p:tav>
                                        <p:tav tm="100000">
                                          <p:val>
                                            <p:strVal val="1+ppt_w/2"/>
                                          </p:val>
                                        </p:tav>
                                      </p:tavLst>
                                    </p:anim>
                                    <p:anim calcmode="lin" valueType="num">
                                      <p:cBhvr additive="base">
                                        <p:cTn id="35" dur="1000"/>
                                        <p:tgtEl>
                                          <p:spTgt spid="22"/>
                                        </p:tgtEl>
                                        <p:attrNameLst>
                                          <p:attrName>ppt_y</p:attrName>
                                        </p:attrNameLst>
                                      </p:cBhvr>
                                      <p:tavLst>
                                        <p:tav tm="0">
                                          <p:val>
                                            <p:strVal val="ppt_y"/>
                                          </p:val>
                                        </p:tav>
                                        <p:tav tm="100000">
                                          <p:val>
                                            <p:strVal val="ppt_y"/>
                                          </p:val>
                                        </p:tav>
                                      </p:tavLst>
                                    </p:anim>
                                    <p:set>
                                      <p:cBhvr>
                                        <p:cTn id="36" dur="1" fill="hold">
                                          <p:stCondLst>
                                            <p:cond delay="999"/>
                                          </p:stCondLst>
                                        </p:cTn>
                                        <p:tgtEl>
                                          <p:spTgt spid="22"/>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1000"/>
                                        <p:tgtEl>
                                          <p:spTgt spid="32"/>
                                        </p:tgtEl>
                                        <p:attrNameLst>
                                          <p:attrName>ppt_x</p:attrName>
                                        </p:attrNameLst>
                                      </p:cBhvr>
                                      <p:tavLst>
                                        <p:tav tm="0">
                                          <p:val>
                                            <p:strVal val="ppt_x"/>
                                          </p:val>
                                        </p:tav>
                                        <p:tav tm="100000">
                                          <p:val>
                                            <p:strVal val="ppt_x"/>
                                          </p:val>
                                        </p:tav>
                                      </p:tavLst>
                                    </p:anim>
                                    <p:anim calcmode="lin" valueType="num">
                                      <p:cBhvr additive="base">
                                        <p:cTn id="39" dur="1000"/>
                                        <p:tgtEl>
                                          <p:spTgt spid="32"/>
                                        </p:tgtEl>
                                        <p:attrNameLst>
                                          <p:attrName>ppt_y</p:attrName>
                                        </p:attrNameLst>
                                      </p:cBhvr>
                                      <p:tavLst>
                                        <p:tav tm="0">
                                          <p:val>
                                            <p:strVal val="ppt_y"/>
                                          </p:val>
                                        </p:tav>
                                        <p:tav tm="100000">
                                          <p:val>
                                            <p:strVal val="1+ppt_h/2"/>
                                          </p:val>
                                        </p:tav>
                                      </p:tavLst>
                                    </p:anim>
                                    <p:set>
                                      <p:cBhvr>
                                        <p:cTn id="40" dur="1" fill="hold">
                                          <p:stCondLst>
                                            <p:cond delay="999"/>
                                          </p:stCondLst>
                                        </p:cTn>
                                        <p:tgtEl>
                                          <p:spTgt spid="32"/>
                                        </p:tgtEl>
                                        <p:attrNameLst>
                                          <p:attrName>style.visibility</p:attrName>
                                        </p:attrNameLst>
                                      </p:cBhvr>
                                      <p:to>
                                        <p:strVal val="hidden"/>
                                      </p:to>
                                    </p:set>
                                  </p:childTnLst>
                                </p:cTn>
                              </p:par>
                              <p:par>
                                <p:cTn id="41" presetID="0" presetClass="path" presetSubtype="0" accel="25000" decel="25000" fill="hold" nodeType="withEffect">
                                  <p:stCondLst>
                                    <p:cond delay="0"/>
                                  </p:stCondLst>
                                  <p:childTnLst>
                                    <p:animMotion origin="layout" path="M -2.77778E-6 4.81481E-6 L 0.00018 -0.21737 " pathEditMode="relative" rAng="0" ptsTypes="AA">
                                      <p:cBhvr>
                                        <p:cTn id="42" dur="1000" fill="hold"/>
                                        <p:tgtEl>
                                          <p:spTgt spid="2"/>
                                        </p:tgtEl>
                                        <p:attrNameLst>
                                          <p:attrName>ppt_x</p:attrName>
                                          <p:attrName>ppt_y</p:attrName>
                                        </p:attrNameLst>
                                      </p:cBhvr>
                                      <p:rCtr x="0" y="-10880"/>
                                    </p:animMotion>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160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6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16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700"/>
                                        <p:tgtEl>
                                          <p:spTgt spid="12"/>
                                        </p:tgtEl>
                                      </p:cBhvr>
                                    </p:animEffect>
                                  </p:childTnLst>
                                </p:cTn>
                              </p:par>
                              <p:par>
                                <p:cTn id="60" presetID="21" presetClass="entr" presetSubtype="1" fill="hold" grpId="0" nodeType="withEffect">
                                  <p:stCondLst>
                                    <p:cond delay="2300"/>
                                  </p:stCondLst>
                                  <p:childTnLst>
                                    <p:set>
                                      <p:cBhvr>
                                        <p:cTn id="61" dur="1" fill="hold">
                                          <p:stCondLst>
                                            <p:cond delay="0"/>
                                          </p:stCondLst>
                                        </p:cTn>
                                        <p:tgtEl>
                                          <p:spTgt spid="41"/>
                                        </p:tgtEl>
                                        <p:attrNameLst>
                                          <p:attrName>style.visibility</p:attrName>
                                        </p:attrNameLst>
                                      </p:cBhvr>
                                      <p:to>
                                        <p:strVal val="visible"/>
                                      </p:to>
                                    </p:set>
                                    <p:animEffect transition="in" filter="wheel(1)">
                                      <p:cBhvr>
                                        <p:cTn id="62" dur="2000"/>
                                        <p:tgtEl>
                                          <p:spTgt spid="41"/>
                                        </p:tgtEl>
                                      </p:cBhvr>
                                    </p:animEffect>
                                  </p:childTnLst>
                                </p:cTn>
                              </p:par>
                              <p:par>
                                <p:cTn id="63" presetID="10" presetClass="entr" presetSubtype="0" fill="hold" grpId="0" nodeType="withEffect">
                                  <p:stCondLst>
                                    <p:cond delay="160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10" presetClass="entr" presetSubtype="0" fill="hold" grpId="0" nodeType="withEffect">
                                  <p:stCondLst>
                                    <p:cond delay="160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22" grpId="0" animBg="1"/>
      <p:bldP spid="24" grpId="0"/>
      <p:bldP spid="25" grpId="0"/>
      <p:bldP spid="32" grpId="0"/>
      <p:bldP spid="41" grpId="0" animBg="1"/>
      <p:bldP spid="42" grpId="0" animBg="1"/>
      <p:bldP spid="34" grpId="0" animBg="1"/>
      <p:bldP spid="29"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095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Sumário</a:t>
            </a:r>
            <a:endParaRPr lang="pt-BR" b="1" dirty="0">
              <a:solidFill>
                <a:schemeClr val="accent2"/>
              </a:solidFill>
            </a:endParaRPr>
          </a:p>
        </p:txBody>
      </p:sp>
      <p:sp>
        <p:nvSpPr>
          <p:cNvPr id="6"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a:t>
            </a:r>
            <a:r>
              <a:rPr lang="pt-BR" sz="2500" b="1" kern="0" dirty="0" smtClean="0">
                <a:solidFill>
                  <a:schemeClr val="bg1"/>
                </a:solidFill>
              </a:rPr>
              <a:t>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5" name="Text Box 3"/>
          <p:cNvSpPr txBox="1">
            <a:spLocks noChangeArrowheads="1"/>
          </p:cNvSpPr>
          <p:nvPr/>
        </p:nvSpPr>
        <p:spPr bwMode="auto">
          <a:xfrm>
            <a:off x="573088" y="1857746"/>
            <a:ext cx="7095256"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600" dirty="0" smtClean="0">
                <a:solidFill>
                  <a:schemeClr val="accent2"/>
                </a:solidFill>
              </a:rPr>
              <a:t>Informações e Procedimentos Padrão para Solicitá-las</a:t>
            </a:r>
          </a:p>
          <a:p>
            <a:pPr marL="285750" indent="-285750">
              <a:spcBef>
                <a:spcPct val="50000"/>
              </a:spcBef>
              <a:buFont typeface="Wingdings" panose="05000000000000000000" pitchFamily="2" charset="2"/>
              <a:buChar char="ü"/>
            </a:pPr>
            <a:r>
              <a:rPr lang="pt-BR" sz="1600" dirty="0" smtClean="0">
                <a:solidFill>
                  <a:schemeClr val="accent2"/>
                </a:solidFill>
              </a:rPr>
              <a:t>Prazo de Execução do Projeto</a:t>
            </a:r>
          </a:p>
          <a:p>
            <a:pPr marL="285750" indent="-285750">
              <a:spcBef>
                <a:spcPct val="50000"/>
              </a:spcBef>
              <a:buFont typeface="Wingdings" panose="05000000000000000000" pitchFamily="2" charset="2"/>
              <a:buChar char="ü"/>
            </a:pPr>
            <a:r>
              <a:rPr lang="pt-BR" sz="1600" dirty="0" smtClean="0">
                <a:solidFill>
                  <a:schemeClr val="accent2"/>
                </a:solidFill>
              </a:rPr>
              <a:t>Relatório de Atividades</a:t>
            </a:r>
          </a:p>
          <a:p>
            <a:pPr marL="285750" indent="-285750">
              <a:spcBef>
                <a:spcPct val="50000"/>
              </a:spcBef>
              <a:buFont typeface="Wingdings" panose="05000000000000000000" pitchFamily="2" charset="2"/>
              <a:buChar char="ü"/>
            </a:pPr>
            <a:r>
              <a:rPr lang="pt-BR" sz="1600" dirty="0" smtClean="0">
                <a:solidFill>
                  <a:schemeClr val="accent2"/>
                </a:solidFill>
              </a:rPr>
              <a:t>Alterações nas Atividades e Readequação Orçamentária</a:t>
            </a:r>
          </a:p>
          <a:p>
            <a:pPr marL="285750" indent="-285750">
              <a:spcBef>
                <a:spcPct val="50000"/>
              </a:spcBef>
              <a:buFont typeface="Wingdings" panose="05000000000000000000" pitchFamily="2" charset="2"/>
              <a:buChar char="ü"/>
            </a:pPr>
            <a:r>
              <a:rPr lang="pt-BR" sz="1600" dirty="0" smtClean="0">
                <a:solidFill>
                  <a:schemeClr val="accent2"/>
                </a:solidFill>
              </a:rPr>
              <a:t>Aplicação Financeira</a:t>
            </a:r>
          </a:p>
          <a:p>
            <a:pPr marL="285750" indent="-285750">
              <a:spcBef>
                <a:spcPct val="50000"/>
              </a:spcBef>
              <a:buFont typeface="Wingdings" panose="05000000000000000000" pitchFamily="2" charset="2"/>
              <a:buChar char="ü"/>
            </a:pPr>
            <a:r>
              <a:rPr lang="pt-BR" sz="1600" dirty="0" smtClean="0">
                <a:solidFill>
                  <a:schemeClr val="accent2"/>
                </a:solidFill>
              </a:rPr>
              <a:t>Pagamentos (Rateios)</a:t>
            </a:r>
          </a:p>
          <a:p>
            <a:pPr marL="285750" indent="-285750">
              <a:spcBef>
                <a:spcPct val="50000"/>
              </a:spcBef>
              <a:buFont typeface="Wingdings" panose="05000000000000000000" pitchFamily="2" charset="2"/>
              <a:buChar char="ü"/>
            </a:pPr>
            <a:r>
              <a:rPr lang="pt-BR" sz="1600" smtClean="0">
                <a:solidFill>
                  <a:schemeClr val="accent2"/>
                </a:solidFill>
              </a:rPr>
              <a:t>Prestação </a:t>
            </a:r>
            <a:r>
              <a:rPr lang="pt-BR" sz="1600" dirty="0" smtClean="0">
                <a:solidFill>
                  <a:schemeClr val="accent2"/>
                </a:solidFill>
              </a:rPr>
              <a:t>de Contas</a:t>
            </a:r>
          </a:p>
          <a:p>
            <a:pPr>
              <a:spcBef>
                <a:spcPct val="50000"/>
              </a:spcBef>
            </a:pPr>
            <a:endParaRPr lang="pt-BR" sz="1600" dirty="0">
              <a:solidFill>
                <a:schemeClr val="accent2"/>
              </a:solidFill>
            </a:endParaRPr>
          </a:p>
        </p:txBody>
      </p:sp>
    </p:spTree>
    <p:extLst>
      <p:ext uri="{BB962C8B-B14F-4D97-AF65-F5344CB8AC3E}">
        <p14:creationId xmlns:p14="http://schemas.microsoft.com/office/powerpoint/2010/main" val="4049300832"/>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grpSp>
        <p:nvGrpSpPr>
          <p:cNvPr id="13" name="Grupo 12"/>
          <p:cNvGrpSpPr/>
          <p:nvPr/>
        </p:nvGrpSpPr>
        <p:grpSpPr>
          <a:xfrm>
            <a:off x="316372" y="1700808"/>
            <a:ext cx="4277064" cy="1742956"/>
            <a:chOff x="316372" y="1700808"/>
            <a:chExt cx="4277064" cy="1742956"/>
          </a:xfrm>
        </p:grpSpPr>
        <p:sp>
          <p:nvSpPr>
            <p:cNvPr id="14" name="Retângulo de cantos arredondados 13"/>
            <p:cNvSpPr/>
            <p:nvPr/>
          </p:nvSpPr>
          <p:spPr>
            <a:xfrm>
              <a:off x="344964" y="1720413"/>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 Box 3"/>
            <p:cNvSpPr txBox="1">
              <a:spLocks noChangeArrowheads="1"/>
            </p:cNvSpPr>
            <p:nvPr/>
          </p:nvSpPr>
          <p:spPr bwMode="auto">
            <a:xfrm>
              <a:off x="316372" y="1700808"/>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grpSp>
      <p:sp>
        <p:nvSpPr>
          <p:cNvPr id="17" name="Seta em curva para a esquerda 16"/>
          <p:cNvSpPr/>
          <p:nvPr/>
        </p:nvSpPr>
        <p:spPr>
          <a:xfrm>
            <a:off x="8524875" y="3138985"/>
            <a:ext cx="460821" cy="2635880"/>
          </a:xfrm>
          <a:prstGeom prst="curvedLeftArrow">
            <a:avLst>
              <a:gd name="adj1" fmla="val 16395"/>
              <a:gd name="adj2" fmla="val 52778"/>
              <a:gd name="adj3" fmla="val 25000"/>
            </a:avLst>
          </a:prstGeom>
          <a:solidFill>
            <a:srgbClr val="52822E"/>
          </a:solidFill>
          <a:ln>
            <a:solidFill>
              <a:srgbClr val="5282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8" name="Imagem 17"/>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54966"/>
          <a:stretch/>
        </p:blipFill>
        <p:spPr>
          <a:xfrm>
            <a:off x="1313615" y="4152300"/>
            <a:ext cx="7114808" cy="1704830"/>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grpSp>
        <p:nvGrpSpPr>
          <p:cNvPr id="19" name="Grupo 18"/>
          <p:cNvGrpSpPr/>
          <p:nvPr/>
        </p:nvGrpSpPr>
        <p:grpSpPr>
          <a:xfrm>
            <a:off x="81232" y="4870164"/>
            <a:ext cx="8379076" cy="1746076"/>
            <a:chOff x="81232" y="4965700"/>
            <a:chExt cx="8379076" cy="1746076"/>
          </a:xfrm>
        </p:grpSpPr>
        <p:sp>
          <p:nvSpPr>
            <p:cNvPr id="20" name="Retângulo 19"/>
            <p:cNvSpPr/>
            <p:nvPr/>
          </p:nvSpPr>
          <p:spPr>
            <a:xfrm>
              <a:off x="1345500" y="4965700"/>
              <a:ext cx="7114808" cy="93979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de seta reta 20"/>
            <p:cNvCxnSpPr/>
            <p:nvPr/>
          </p:nvCxnSpPr>
          <p:spPr>
            <a:xfrm flipV="1">
              <a:off x="1470620" y="5952666"/>
              <a:ext cx="509092" cy="526231"/>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etângulo de cantos arredondados 21"/>
            <p:cNvSpPr/>
            <p:nvPr/>
          </p:nvSpPr>
          <p:spPr>
            <a:xfrm>
              <a:off x="81232" y="6017417"/>
              <a:ext cx="1436554" cy="694359"/>
            </a:xfrm>
            <a:prstGeom prst="roundRect">
              <a:avLst>
                <a:gd name="adj" fmla="val 79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Prestação de Contas de Adiantamento e Reembolso</a:t>
              </a:r>
              <a:endParaRPr lang="pt-BR" sz="1000" b="1" dirty="0">
                <a:latin typeface="Kalinga" panose="020B0502040204020203" pitchFamily="34" charset="0"/>
                <a:cs typeface="Kalinga" panose="020B0502040204020203" pitchFamily="34" charset="0"/>
              </a:endParaRPr>
            </a:p>
          </p:txBody>
        </p:sp>
      </p:grpSp>
      <p:pic>
        <p:nvPicPr>
          <p:cNvPr id="23" name="Imagem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1159" y="2300256"/>
            <a:ext cx="7123873" cy="1704077"/>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grpSp>
        <p:nvGrpSpPr>
          <p:cNvPr id="24" name="Grupo 23"/>
          <p:cNvGrpSpPr/>
          <p:nvPr/>
        </p:nvGrpSpPr>
        <p:grpSpPr>
          <a:xfrm>
            <a:off x="395536" y="3058782"/>
            <a:ext cx="3639366" cy="922754"/>
            <a:chOff x="-61687" y="2742112"/>
            <a:chExt cx="3639366" cy="922754"/>
          </a:xfrm>
        </p:grpSpPr>
        <p:sp>
          <p:nvSpPr>
            <p:cNvPr id="25" name="Retângulo 24"/>
            <p:cNvSpPr/>
            <p:nvPr/>
          </p:nvSpPr>
          <p:spPr>
            <a:xfrm>
              <a:off x="2987824" y="2742112"/>
              <a:ext cx="589855" cy="2025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p:cNvCxnSpPr>
              <a:stCxn id="27" idx="3"/>
            </p:cNvCxnSpPr>
            <p:nvPr/>
          </p:nvCxnSpPr>
          <p:spPr>
            <a:xfrm flipV="1">
              <a:off x="732733" y="2944664"/>
              <a:ext cx="2255091" cy="475392"/>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tângulo de cantos arredondados 26"/>
            <p:cNvSpPr/>
            <p:nvPr/>
          </p:nvSpPr>
          <p:spPr>
            <a:xfrm>
              <a:off x="-61687" y="3175246"/>
              <a:ext cx="794420" cy="489620"/>
            </a:xfrm>
            <a:prstGeom prst="roundRect">
              <a:avLst>
                <a:gd name="adj" fmla="val 79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Data para Bloqueio</a:t>
              </a:r>
              <a:endParaRPr lang="pt-BR" sz="1000" b="1" dirty="0">
                <a:latin typeface="Kalinga" panose="020B0502040204020203" pitchFamily="34" charset="0"/>
                <a:cs typeface="Kalinga" panose="020B0502040204020203" pitchFamily="34" charset="0"/>
              </a:endParaRPr>
            </a:p>
          </p:txBody>
        </p:sp>
      </p:grpSp>
      <p:sp>
        <p:nvSpPr>
          <p:cNvPr id="28" name="Retângulo 27"/>
          <p:cNvSpPr/>
          <p:nvPr/>
        </p:nvSpPr>
        <p:spPr>
          <a:xfrm>
            <a:off x="7323231" y="5813734"/>
            <a:ext cx="1152004" cy="300464"/>
          </a:xfrm>
          <a:prstGeom prst="rect">
            <a:avLst/>
          </a:prstGeom>
          <a:solidFill>
            <a:srgbClr val="00206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2000"/>
              </a:spcAft>
            </a:pPr>
            <a:r>
              <a:rPr lang="pt-BR" sz="800" b="1" dirty="0" smtClean="0">
                <a:solidFill>
                  <a:schemeClr val="bg1"/>
                </a:solidFill>
              </a:rPr>
              <a:t>OC-009316                   TOTAL: 3.931,36</a:t>
            </a:r>
          </a:p>
        </p:txBody>
      </p:sp>
      <p:sp>
        <p:nvSpPr>
          <p:cNvPr id="29" name="Elipse 28"/>
          <p:cNvSpPr/>
          <p:nvPr/>
        </p:nvSpPr>
        <p:spPr>
          <a:xfrm>
            <a:off x="8212605" y="3033343"/>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t>G</a:t>
            </a:r>
          </a:p>
        </p:txBody>
      </p:sp>
    </p:spTree>
    <p:extLst>
      <p:ext uri="{BB962C8B-B14F-4D97-AF65-F5344CB8AC3E}">
        <p14:creationId xmlns:p14="http://schemas.microsoft.com/office/powerpoint/2010/main" val="13182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41268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6" name="Text Box 3"/>
          <p:cNvSpPr txBox="1">
            <a:spLocks noChangeArrowheads="1"/>
          </p:cNvSpPr>
          <p:nvPr/>
        </p:nvSpPr>
        <p:spPr bwMode="auto">
          <a:xfrm>
            <a:off x="763588" y="2780928"/>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A </a:t>
            </a:r>
            <a:r>
              <a:rPr lang="pt-BR" sz="1400" dirty="0">
                <a:solidFill>
                  <a:schemeClr val="accent2"/>
                </a:solidFill>
              </a:rPr>
              <a:t>Cooperativa não fará pagamentos a </a:t>
            </a:r>
            <a:r>
              <a:rPr lang="pt-BR" sz="1400" dirty="0" smtClean="0">
                <a:solidFill>
                  <a:schemeClr val="accent2"/>
                </a:solidFill>
              </a:rPr>
              <a:t>terceiros </a:t>
            </a:r>
          </a:p>
        </p:txBody>
      </p:sp>
      <p:sp>
        <p:nvSpPr>
          <p:cNvPr id="7" name="Text Box 3"/>
          <p:cNvSpPr txBox="1">
            <a:spLocks noChangeArrowheads="1"/>
          </p:cNvSpPr>
          <p:nvPr/>
        </p:nvSpPr>
        <p:spPr bwMode="auto">
          <a:xfrm>
            <a:off x="763588" y="3140968"/>
            <a:ext cx="7599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É </a:t>
            </a:r>
            <a:r>
              <a:rPr lang="pt-BR" sz="1400" dirty="0">
                <a:solidFill>
                  <a:schemeClr val="accent2"/>
                </a:solidFill>
              </a:rPr>
              <a:t>recomendável que se coloque no corpo da nota fiscal o nome do projeto e o nome do edital</a:t>
            </a:r>
            <a:endParaRPr lang="pt-BR" sz="1400" dirty="0" smtClean="0">
              <a:solidFill>
                <a:schemeClr val="accent2"/>
              </a:solidFill>
            </a:endParaRPr>
          </a:p>
        </p:txBody>
      </p:sp>
      <p:sp>
        <p:nvSpPr>
          <p:cNvPr id="9" name="Text Box 3"/>
          <p:cNvSpPr txBox="1">
            <a:spLocks noChangeArrowheads="1"/>
          </p:cNvSpPr>
          <p:nvPr/>
        </p:nvSpPr>
        <p:spPr bwMode="auto">
          <a:xfrm>
            <a:off x="763588" y="3626327"/>
            <a:ext cx="70952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As notas </a:t>
            </a:r>
            <a:r>
              <a:rPr lang="pt-BR" sz="1400" dirty="0">
                <a:solidFill>
                  <a:schemeClr val="accent2"/>
                </a:solidFill>
              </a:rPr>
              <a:t>de prestação de serviços podem exigir retenção de impostos na fonte, portanto, é indispensável que elas sejam enviadas para pagamento direto pela Cooperativa.</a:t>
            </a:r>
            <a:endParaRPr lang="pt-BR" sz="1400" dirty="0" smtClean="0">
              <a:solidFill>
                <a:schemeClr val="accent2"/>
              </a:solidFill>
            </a:endParaRPr>
          </a:p>
        </p:txBody>
      </p:sp>
      <p:sp>
        <p:nvSpPr>
          <p:cNvPr id="10" name="Text Box 3"/>
          <p:cNvSpPr txBox="1">
            <a:spLocks noChangeArrowheads="1"/>
          </p:cNvSpPr>
          <p:nvPr/>
        </p:nvSpPr>
        <p:spPr bwMode="auto">
          <a:xfrm>
            <a:off x="573088" y="2060848"/>
            <a:ext cx="7095256"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b="1" dirty="0" smtClean="0">
                <a:solidFill>
                  <a:schemeClr val="accent2"/>
                </a:solidFill>
              </a:rPr>
              <a:t>Observações Importantes</a:t>
            </a:r>
          </a:p>
        </p:txBody>
      </p:sp>
      <p:sp>
        <p:nvSpPr>
          <p:cNvPr id="11" name="Elipse 10"/>
          <p:cNvSpPr/>
          <p:nvPr/>
        </p:nvSpPr>
        <p:spPr>
          <a:xfrm>
            <a:off x="4325244" y="4123261"/>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J</a:t>
            </a:r>
            <a:endParaRPr lang="pt-BR" sz="1400" b="1" dirty="0"/>
          </a:p>
        </p:txBody>
      </p:sp>
      <p:sp>
        <p:nvSpPr>
          <p:cNvPr id="13" name="Text Box 3"/>
          <p:cNvSpPr txBox="1">
            <a:spLocks noChangeArrowheads="1"/>
          </p:cNvSpPr>
          <p:nvPr/>
        </p:nvSpPr>
        <p:spPr bwMode="auto">
          <a:xfrm>
            <a:off x="765362" y="4417948"/>
            <a:ext cx="7599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Locação de Equipamentos e Materiais em geral, sempre enviar a nota ou recibo e se possível contrato junto ao Departamento Jurídico.</a:t>
            </a:r>
          </a:p>
        </p:txBody>
      </p:sp>
      <p:sp>
        <p:nvSpPr>
          <p:cNvPr id="12" name="Text Box 3"/>
          <p:cNvSpPr txBox="1">
            <a:spLocks noChangeArrowheads="1"/>
          </p:cNvSpPr>
          <p:nvPr/>
        </p:nvSpPr>
        <p:spPr bwMode="auto">
          <a:xfrm>
            <a:off x="767451" y="2420888"/>
            <a:ext cx="69008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Os rateio devem ser enviados nai.lopes@cooperativadeteatro.com.br </a:t>
            </a:r>
          </a:p>
        </p:txBody>
      </p:sp>
    </p:spTree>
    <p:extLst>
      <p:ext uri="{BB962C8B-B14F-4D97-AF65-F5344CB8AC3E}">
        <p14:creationId xmlns:p14="http://schemas.microsoft.com/office/powerpoint/2010/main" val="14734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animBg="1"/>
      <p:bldP spid="13"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33" name="Text Box 3"/>
          <p:cNvSpPr txBox="1">
            <a:spLocks noChangeArrowheads="1"/>
          </p:cNvSpPr>
          <p:nvPr/>
        </p:nvSpPr>
        <p:spPr bwMode="auto">
          <a:xfrm>
            <a:off x="763588" y="2223066"/>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A </a:t>
            </a:r>
            <a:r>
              <a:rPr lang="pt-BR" sz="1400" dirty="0">
                <a:solidFill>
                  <a:schemeClr val="accent2"/>
                </a:solidFill>
              </a:rPr>
              <a:t>Cooperativa não fará pagamentos a </a:t>
            </a:r>
            <a:r>
              <a:rPr lang="pt-BR" sz="1400" dirty="0" smtClean="0">
                <a:solidFill>
                  <a:schemeClr val="accent2"/>
                </a:solidFill>
              </a:rPr>
              <a:t>terceiros </a:t>
            </a:r>
          </a:p>
        </p:txBody>
      </p:sp>
      <p:sp>
        <p:nvSpPr>
          <p:cNvPr id="34" name="Text Box 3"/>
          <p:cNvSpPr txBox="1">
            <a:spLocks noChangeArrowheads="1"/>
          </p:cNvSpPr>
          <p:nvPr/>
        </p:nvSpPr>
        <p:spPr bwMode="auto">
          <a:xfrm>
            <a:off x="763588" y="2536961"/>
            <a:ext cx="7599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É </a:t>
            </a:r>
            <a:r>
              <a:rPr lang="pt-BR" sz="1400" dirty="0">
                <a:solidFill>
                  <a:schemeClr val="accent2"/>
                </a:solidFill>
              </a:rPr>
              <a:t>recomendável que se coloque no corpo da nota fiscal o nome do projeto e o nome do edital</a:t>
            </a:r>
            <a:endParaRPr lang="pt-BR" sz="1400" dirty="0" smtClean="0">
              <a:solidFill>
                <a:schemeClr val="accent2"/>
              </a:solidFill>
            </a:endParaRPr>
          </a:p>
        </p:txBody>
      </p:sp>
      <p:sp>
        <p:nvSpPr>
          <p:cNvPr id="35" name="Text Box 3"/>
          <p:cNvSpPr txBox="1">
            <a:spLocks noChangeArrowheads="1"/>
          </p:cNvSpPr>
          <p:nvPr/>
        </p:nvSpPr>
        <p:spPr bwMode="auto">
          <a:xfrm>
            <a:off x="763588" y="3030553"/>
            <a:ext cx="70952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Os </a:t>
            </a:r>
            <a:r>
              <a:rPr lang="pt-BR" sz="1400" dirty="0">
                <a:solidFill>
                  <a:schemeClr val="accent2"/>
                </a:solidFill>
              </a:rPr>
              <a:t>saques de cheques com valor a partir de R$ 5 mil precisam ser informados para que a CPT possa agendar a disponibilidade no banco</a:t>
            </a:r>
            <a:endParaRPr lang="pt-BR" sz="1400" dirty="0" smtClean="0">
              <a:solidFill>
                <a:schemeClr val="accent2"/>
              </a:solidFill>
            </a:endParaRPr>
          </a:p>
        </p:txBody>
      </p:sp>
      <p:sp>
        <p:nvSpPr>
          <p:cNvPr id="36" name="Text Box 3"/>
          <p:cNvSpPr txBox="1">
            <a:spLocks noChangeArrowheads="1"/>
          </p:cNvSpPr>
          <p:nvPr/>
        </p:nvSpPr>
        <p:spPr bwMode="auto">
          <a:xfrm>
            <a:off x="763588" y="3562816"/>
            <a:ext cx="70952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SzPct val="130000"/>
              <a:buFont typeface="Wingdings" panose="05000000000000000000" pitchFamily="2" charset="2"/>
              <a:buChar char="§"/>
            </a:pPr>
            <a:r>
              <a:rPr lang="pt-BR" sz="1400" dirty="0" smtClean="0">
                <a:solidFill>
                  <a:schemeClr val="accent2"/>
                </a:solidFill>
              </a:rPr>
              <a:t>As notas </a:t>
            </a:r>
            <a:r>
              <a:rPr lang="pt-BR" sz="1400" dirty="0">
                <a:solidFill>
                  <a:schemeClr val="accent2"/>
                </a:solidFill>
              </a:rPr>
              <a:t>de prestação de serviços podem exigir retenção de impostos na fonte, portanto, é indispensável que elas sejam enviadas para pagamento direto pela Cooperativa.</a:t>
            </a:r>
            <a:endParaRPr lang="pt-BR" sz="1400" dirty="0" smtClean="0">
              <a:solidFill>
                <a:schemeClr val="accent2"/>
              </a:solidFill>
            </a:endParaRPr>
          </a:p>
        </p:txBody>
      </p:sp>
      <p:sp>
        <p:nvSpPr>
          <p:cNvPr id="8" name="Text Box 3"/>
          <p:cNvSpPr txBox="1">
            <a:spLocks noChangeArrowheads="1"/>
          </p:cNvSpPr>
          <p:nvPr/>
        </p:nvSpPr>
        <p:spPr bwMode="auto">
          <a:xfrm>
            <a:off x="573088" y="1829366"/>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b="1" dirty="0" smtClean="0">
                <a:solidFill>
                  <a:schemeClr val="accent2"/>
                </a:solidFill>
              </a:rPr>
              <a:t>Observações Importantes</a:t>
            </a:r>
          </a:p>
        </p:txBody>
      </p:sp>
      <p:sp>
        <p:nvSpPr>
          <p:cNvPr id="9" name="Text Box 3"/>
          <p:cNvSpPr txBox="1">
            <a:spLocks noChangeArrowheads="1"/>
          </p:cNvSpPr>
          <p:nvPr/>
        </p:nvSpPr>
        <p:spPr bwMode="auto">
          <a:xfrm>
            <a:off x="573088" y="1829366"/>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b="1" dirty="0" smtClean="0">
                <a:solidFill>
                  <a:schemeClr val="accent2"/>
                </a:solidFill>
              </a:rPr>
              <a:t>Prazos</a:t>
            </a:r>
          </a:p>
        </p:txBody>
      </p:sp>
      <p:pic>
        <p:nvPicPr>
          <p:cNvPr id="11" name="Image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52" y="2337197"/>
            <a:ext cx="7616845" cy="3312368"/>
          </a:xfrm>
          <a:prstGeom prst="rect">
            <a:avLst/>
          </a:prstGeom>
          <a:effectLst>
            <a:outerShdw blurRad="50800" dist="114300" dir="3180000" algn="ctr" rotWithShape="0">
              <a:schemeClr val="bg1">
                <a:lumMod val="75000"/>
                <a:alpha val="83000"/>
              </a:schemeClr>
            </a:outerShdw>
          </a:effectLst>
        </p:spPr>
      </p:pic>
      <p:grpSp>
        <p:nvGrpSpPr>
          <p:cNvPr id="12" name="Grupo 11"/>
          <p:cNvGrpSpPr/>
          <p:nvPr/>
        </p:nvGrpSpPr>
        <p:grpSpPr>
          <a:xfrm>
            <a:off x="1207928" y="2174925"/>
            <a:ext cx="4319485" cy="1286291"/>
            <a:chOff x="1475656" y="2085976"/>
            <a:chExt cx="4001219" cy="1415032"/>
          </a:xfrm>
        </p:grpSpPr>
        <p:sp>
          <p:nvSpPr>
            <p:cNvPr id="13" name="Retângulo 12"/>
            <p:cNvSpPr/>
            <p:nvPr/>
          </p:nvSpPr>
          <p:spPr>
            <a:xfrm>
              <a:off x="1475656" y="2228851"/>
              <a:ext cx="4001219" cy="1272157"/>
            </a:xfrm>
            <a:prstGeom prst="rect">
              <a:avLst/>
            </a:prstGeom>
            <a:solidFill>
              <a:srgbClr val="C00000">
                <a:alpha val="40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475656" y="2085976"/>
              <a:ext cx="4001219" cy="200024"/>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t>Identificação e Aviso de Recebimento</a:t>
              </a:r>
              <a:endParaRPr lang="pt-BR" sz="1100" b="1" dirty="0"/>
            </a:p>
          </p:txBody>
        </p:sp>
      </p:grpSp>
      <p:grpSp>
        <p:nvGrpSpPr>
          <p:cNvPr id="15" name="Grupo 14"/>
          <p:cNvGrpSpPr/>
          <p:nvPr/>
        </p:nvGrpSpPr>
        <p:grpSpPr>
          <a:xfrm>
            <a:off x="1322428" y="2460061"/>
            <a:ext cx="1393825" cy="767178"/>
            <a:chOff x="1622676" y="2436887"/>
            <a:chExt cx="1206249" cy="704081"/>
          </a:xfrm>
        </p:grpSpPr>
        <p:pic>
          <p:nvPicPr>
            <p:cNvPr id="16" name="Imagem 15"/>
            <p:cNvPicPr>
              <a:picLocks noChangeAspect="1"/>
            </p:cNvPicPr>
            <p:nvPr/>
          </p:nvPicPr>
          <p:blipFill rotWithShape="1">
            <a:blip r:embed="rId3">
              <a:extLst>
                <a:ext uri="{28A0092B-C50C-407E-A947-70E740481C1C}">
                  <a14:useLocalDpi xmlns:a14="http://schemas.microsoft.com/office/drawing/2010/main" val="0"/>
                </a:ext>
              </a:extLst>
            </a:blip>
            <a:srcRect l="14350" t="6602" r="71300" b="74419"/>
            <a:stretch/>
          </p:blipFill>
          <p:spPr>
            <a:xfrm>
              <a:off x="1622676" y="2447181"/>
              <a:ext cx="1206249" cy="693787"/>
            </a:xfrm>
            <a:prstGeom prst="rect">
              <a:avLst/>
            </a:prstGeom>
            <a:ln>
              <a:solidFill>
                <a:schemeClr val="bg1">
                  <a:lumMod val="75000"/>
                </a:schemeClr>
              </a:solidFill>
            </a:ln>
            <a:effectLst>
              <a:outerShdw blurRad="50800" dist="114300" dir="3180000" algn="ctr" rotWithShape="0">
                <a:schemeClr val="bg1">
                  <a:lumMod val="75000"/>
                  <a:alpha val="83000"/>
                </a:schemeClr>
              </a:outerShdw>
            </a:effectLst>
          </p:spPr>
        </p:pic>
        <p:sp>
          <p:nvSpPr>
            <p:cNvPr id="17" name="CaixaDeTexto 16"/>
            <p:cNvSpPr txBox="1"/>
            <p:nvPr/>
          </p:nvSpPr>
          <p:spPr>
            <a:xfrm>
              <a:off x="1748829" y="2436887"/>
              <a:ext cx="838240" cy="508434"/>
            </a:xfrm>
            <a:prstGeom prst="rect">
              <a:avLst/>
            </a:prstGeom>
            <a:noFill/>
          </p:spPr>
          <p:txBody>
            <a:bodyPr wrap="square" rtlCol="0">
              <a:spAutoFit/>
            </a:bodyPr>
            <a:lstStyle/>
            <a:p>
              <a:r>
                <a:rPr lang="pt-BR" sz="1000" dirty="0" smtClean="0">
                  <a:solidFill>
                    <a:srgbClr val="C00000"/>
                  </a:solidFill>
                </a:rPr>
                <a:t>Aporte dos recursos no banco</a:t>
              </a:r>
              <a:endParaRPr lang="pt-BR" sz="1000" dirty="0">
                <a:solidFill>
                  <a:srgbClr val="C00000"/>
                </a:solidFill>
              </a:endParaRPr>
            </a:p>
          </p:txBody>
        </p:sp>
      </p:grpSp>
      <p:sp>
        <p:nvSpPr>
          <p:cNvPr id="18" name="Retângulo 17"/>
          <p:cNvSpPr/>
          <p:nvPr/>
        </p:nvSpPr>
        <p:spPr>
          <a:xfrm>
            <a:off x="1654625" y="3187714"/>
            <a:ext cx="718663" cy="231450"/>
          </a:xfrm>
          <a:prstGeom prst="rect">
            <a:avLst/>
          </a:prstGeom>
          <a:solidFill>
            <a:srgbClr val="C00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0"/>
              </a:spcAft>
            </a:pPr>
            <a:r>
              <a:rPr lang="pt-BR" sz="1400" b="1" dirty="0" smtClean="0">
                <a:solidFill>
                  <a:schemeClr val="bg1"/>
                </a:solidFill>
              </a:rPr>
              <a:t>D+0</a:t>
            </a:r>
          </a:p>
        </p:txBody>
      </p:sp>
      <p:grpSp>
        <p:nvGrpSpPr>
          <p:cNvPr id="19" name="Grupo 18"/>
          <p:cNvGrpSpPr/>
          <p:nvPr/>
        </p:nvGrpSpPr>
        <p:grpSpPr>
          <a:xfrm>
            <a:off x="2767053" y="2459685"/>
            <a:ext cx="1467963" cy="757945"/>
            <a:chOff x="2889501" y="2436887"/>
            <a:chExt cx="1206249" cy="706363"/>
          </a:xfrm>
        </p:grpSpPr>
        <p:pic>
          <p:nvPicPr>
            <p:cNvPr id="20" name="Imagem 19"/>
            <p:cNvPicPr>
              <a:picLocks noChangeAspect="1"/>
            </p:cNvPicPr>
            <p:nvPr/>
          </p:nvPicPr>
          <p:blipFill rotWithShape="1">
            <a:blip r:embed="rId3">
              <a:extLst>
                <a:ext uri="{28A0092B-C50C-407E-A947-70E740481C1C}">
                  <a14:useLocalDpi xmlns:a14="http://schemas.microsoft.com/office/drawing/2010/main" val="0"/>
                </a:ext>
              </a:extLst>
            </a:blip>
            <a:srcRect l="28636" t="6889" r="57014" b="74132"/>
            <a:stretch/>
          </p:blipFill>
          <p:spPr>
            <a:xfrm>
              <a:off x="2889501" y="2449463"/>
              <a:ext cx="1206249" cy="693787"/>
            </a:xfrm>
            <a:prstGeom prst="rect">
              <a:avLst/>
            </a:prstGeom>
            <a:ln>
              <a:solidFill>
                <a:schemeClr val="bg1">
                  <a:lumMod val="75000"/>
                </a:schemeClr>
              </a:solidFill>
            </a:ln>
            <a:effectLst>
              <a:outerShdw blurRad="50800" dist="114300" dir="5400000" algn="ctr" rotWithShape="0">
                <a:schemeClr val="bg1">
                  <a:lumMod val="75000"/>
                  <a:alpha val="83000"/>
                </a:schemeClr>
              </a:outerShdw>
            </a:effectLst>
          </p:spPr>
        </p:pic>
        <p:sp>
          <p:nvSpPr>
            <p:cNvPr id="21" name="CaixaDeTexto 20"/>
            <p:cNvSpPr txBox="1"/>
            <p:nvPr/>
          </p:nvSpPr>
          <p:spPr>
            <a:xfrm>
              <a:off x="2987079" y="2436887"/>
              <a:ext cx="861636" cy="516296"/>
            </a:xfrm>
            <a:prstGeom prst="rect">
              <a:avLst/>
            </a:prstGeom>
            <a:noFill/>
          </p:spPr>
          <p:txBody>
            <a:bodyPr wrap="square" rtlCol="0">
              <a:spAutoFit/>
            </a:bodyPr>
            <a:lstStyle/>
            <a:p>
              <a:r>
                <a:rPr lang="pt-BR" sz="1000" dirty="0" smtClean="0">
                  <a:solidFill>
                    <a:srgbClr val="C00000"/>
                  </a:solidFill>
                </a:rPr>
                <a:t>Identificação e Aviso do Recebimento</a:t>
              </a:r>
              <a:endParaRPr lang="pt-BR" sz="1000" dirty="0">
                <a:solidFill>
                  <a:srgbClr val="C00000"/>
                </a:solidFill>
              </a:endParaRPr>
            </a:p>
          </p:txBody>
        </p:sp>
      </p:grpSp>
      <p:grpSp>
        <p:nvGrpSpPr>
          <p:cNvPr id="22" name="Grupo 21"/>
          <p:cNvGrpSpPr/>
          <p:nvPr/>
        </p:nvGrpSpPr>
        <p:grpSpPr>
          <a:xfrm>
            <a:off x="4272004" y="2459685"/>
            <a:ext cx="1134376" cy="767554"/>
            <a:chOff x="4165851" y="2436887"/>
            <a:chExt cx="1206249" cy="706363"/>
          </a:xfrm>
        </p:grpSpPr>
        <p:pic>
          <p:nvPicPr>
            <p:cNvPr id="23" name="Imagem 22"/>
            <p:cNvPicPr>
              <a:picLocks noChangeAspect="1"/>
            </p:cNvPicPr>
            <p:nvPr/>
          </p:nvPicPr>
          <p:blipFill rotWithShape="1">
            <a:blip r:embed="rId3">
              <a:extLst>
                <a:ext uri="{28A0092B-C50C-407E-A947-70E740481C1C}">
                  <a14:useLocalDpi xmlns:a14="http://schemas.microsoft.com/office/drawing/2010/main" val="0"/>
                </a:ext>
              </a:extLst>
            </a:blip>
            <a:srcRect l="42825" t="6889" r="42825" b="74132"/>
            <a:stretch/>
          </p:blipFill>
          <p:spPr>
            <a:xfrm>
              <a:off x="4165851" y="2449463"/>
              <a:ext cx="1206249" cy="693787"/>
            </a:xfrm>
            <a:prstGeom prst="rect">
              <a:avLst/>
            </a:prstGeom>
            <a:ln>
              <a:solidFill>
                <a:schemeClr val="bg1">
                  <a:lumMod val="75000"/>
                </a:schemeClr>
              </a:solidFill>
            </a:ln>
            <a:effectLst>
              <a:outerShdw blurRad="50800" dist="114300" dir="7200000" algn="ctr" rotWithShape="0">
                <a:schemeClr val="bg1">
                  <a:lumMod val="75000"/>
                  <a:alpha val="83000"/>
                </a:schemeClr>
              </a:outerShdw>
            </a:effectLst>
          </p:spPr>
        </p:pic>
        <p:sp>
          <p:nvSpPr>
            <p:cNvPr id="24" name="CaixaDeTexto 23"/>
            <p:cNvSpPr txBox="1"/>
            <p:nvPr/>
          </p:nvSpPr>
          <p:spPr>
            <a:xfrm>
              <a:off x="4263429" y="2436887"/>
              <a:ext cx="1108670" cy="368212"/>
            </a:xfrm>
            <a:prstGeom prst="rect">
              <a:avLst/>
            </a:prstGeom>
            <a:noFill/>
          </p:spPr>
          <p:txBody>
            <a:bodyPr wrap="square" rtlCol="0">
              <a:spAutoFit/>
            </a:bodyPr>
            <a:lstStyle/>
            <a:p>
              <a:r>
                <a:rPr lang="pt-BR" sz="1000" dirty="0" smtClean="0">
                  <a:solidFill>
                    <a:srgbClr val="C00000"/>
                  </a:solidFill>
                </a:rPr>
                <a:t>Cooperado pode ratear </a:t>
              </a:r>
              <a:endParaRPr lang="pt-BR" sz="1000" dirty="0">
                <a:solidFill>
                  <a:srgbClr val="C00000"/>
                </a:solidFill>
              </a:endParaRPr>
            </a:p>
          </p:txBody>
        </p:sp>
      </p:grpSp>
      <p:sp>
        <p:nvSpPr>
          <p:cNvPr id="25" name="Retângulo 24"/>
          <p:cNvSpPr/>
          <p:nvPr/>
        </p:nvSpPr>
        <p:spPr>
          <a:xfrm>
            <a:off x="3122445" y="3177125"/>
            <a:ext cx="723074" cy="242039"/>
          </a:xfrm>
          <a:prstGeom prst="rect">
            <a:avLst/>
          </a:prstGeom>
          <a:solidFill>
            <a:srgbClr val="C00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0"/>
              </a:spcAft>
            </a:pPr>
            <a:r>
              <a:rPr lang="pt-BR" sz="1400" b="1" dirty="0" smtClean="0">
                <a:solidFill>
                  <a:schemeClr val="bg1"/>
                </a:solidFill>
              </a:rPr>
              <a:t>D+1</a:t>
            </a:r>
          </a:p>
        </p:txBody>
      </p:sp>
      <p:sp>
        <p:nvSpPr>
          <p:cNvPr id="26" name="Retângulo 25"/>
          <p:cNvSpPr/>
          <p:nvPr/>
        </p:nvSpPr>
        <p:spPr>
          <a:xfrm>
            <a:off x="4534385" y="3187714"/>
            <a:ext cx="659960" cy="231450"/>
          </a:xfrm>
          <a:prstGeom prst="rect">
            <a:avLst/>
          </a:prstGeom>
          <a:solidFill>
            <a:srgbClr val="C00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0"/>
              </a:spcAft>
            </a:pPr>
            <a:r>
              <a:rPr lang="pt-BR" sz="1400" b="1" dirty="0" smtClean="0">
                <a:solidFill>
                  <a:schemeClr val="bg1"/>
                </a:solidFill>
              </a:rPr>
              <a:t>D+2</a:t>
            </a:r>
          </a:p>
        </p:txBody>
      </p:sp>
      <p:grpSp>
        <p:nvGrpSpPr>
          <p:cNvPr id="47" name="Grupo 46"/>
          <p:cNvGrpSpPr/>
          <p:nvPr/>
        </p:nvGrpSpPr>
        <p:grpSpPr>
          <a:xfrm>
            <a:off x="4200108" y="3538722"/>
            <a:ext cx="2364156" cy="1285200"/>
            <a:chOff x="1475656" y="2085976"/>
            <a:chExt cx="4001219" cy="1415032"/>
          </a:xfrm>
        </p:grpSpPr>
        <p:sp>
          <p:nvSpPr>
            <p:cNvPr id="48" name="Retângulo 47"/>
            <p:cNvSpPr/>
            <p:nvPr/>
          </p:nvSpPr>
          <p:spPr>
            <a:xfrm>
              <a:off x="1475656" y="2228851"/>
              <a:ext cx="4001219" cy="1272157"/>
            </a:xfrm>
            <a:prstGeom prst="rect">
              <a:avLst/>
            </a:prstGeom>
            <a:solidFill>
              <a:srgbClr val="C00000">
                <a:alpha val="40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Retângulo 48"/>
            <p:cNvSpPr/>
            <p:nvPr/>
          </p:nvSpPr>
          <p:spPr>
            <a:xfrm>
              <a:off x="1475656" y="2085976"/>
              <a:ext cx="4001219" cy="200024"/>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b="1" dirty="0" smtClean="0"/>
                <a:t>Pagamento dos Rateios</a:t>
              </a:r>
              <a:endParaRPr lang="pt-BR" sz="1100" b="1" dirty="0"/>
            </a:p>
          </p:txBody>
        </p:sp>
      </p:grpSp>
      <p:sp>
        <p:nvSpPr>
          <p:cNvPr id="52" name="CaixaDeTexto 51"/>
          <p:cNvSpPr txBox="1"/>
          <p:nvPr/>
        </p:nvSpPr>
        <p:spPr>
          <a:xfrm>
            <a:off x="4532441" y="4305340"/>
            <a:ext cx="2158823" cy="246221"/>
          </a:xfrm>
          <a:prstGeom prst="rect">
            <a:avLst/>
          </a:prstGeom>
          <a:noFill/>
        </p:spPr>
        <p:txBody>
          <a:bodyPr wrap="square" rtlCol="0">
            <a:spAutoFit/>
          </a:bodyPr>
          <a:lstStyle/>
          <a:p>
            <a:endParaRPr lang="pt-BR" sz="1000" dirty="0">
              <a:solidFill>
                <a:srgbClr val="C00000"/>
              </a:solidFill>
            </a:endParaRPr>
          </a:p>
        </p:txBody>
      </p:sp>
      <p:grpSp>
        <p:nvGrpSpPr>
          <p:cNvPr id="3" name="Grupo 2"/>
          <p:cNvGrpSpPr/>
          <p:nvPr/>
        </p:nvGrpSpPr>
        <p:grpSpPr>
          <a:xfrm>
            <a:off x="4390561" y="3860522"/>
            <a:ext cx="2089274" cy="817079"/>
            <a:chOff x="4503975" y="4039985"/>
            <a:chExt cx="2122820" cy="1119873"/>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975" y="4039985"/>
              <a:ext cx="2031382" cy="111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4826737" y="4093597"/>
              <a:ext cx="1800058" cy="400110"/>
            </a:xfrm>
            <a:prstGeom prst="rect">
              <a:avLst/>
            </a:prstGeom>
          </p:spPr>
          <p:txBody>
            <a:bodyPr wrap="square">
              <a:spAutoFit/>
            </a:bodyPr>
            <a:lstStyle/>
            <a:p>
              <a:r>
                <a:rPr lang="pt-BR" sz="1000" dirty="0">
                  <a:solidFill>
                    <a:srgbClr val="C00000"/>
                  </a:solidFill>
                </a:rPr>
                <a:t>Até 5 dias </a:t>
              </a:r>
              <a:r>
                <a:rPr lang="pt-BR" sz="1000" dirty="0" smtClean="0">
                  <a:solidFill>
                    <a:srgbClr val="C00000"/>
                  </a:solidFill>
                </a:rPr>
                <a:t>úteis após </a:t>
              </a:r>
              <a:r>
                <a:rPr lang="pt-BR" sz="1000" dirty="0">
                  <a:solidFill>
                    <a:srgbClr val="C00000"/>
                  </a:solidFill>
                </a:rPr>
                <a:t>o recebimento do Rateio.</a:t>
              </a:r>
            </a:p>
          </p:txBody>
        </p:sp>
      </p:grpSp>
      <p:sp>
        <p:nvSpPr>
          <p:cNvPr id="37"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Tree>
    <p:extLst>
      <p:ext uri="{BB962C8B-B14F-4D97-AF65-F5344CB8AC3E}">
        <p14:creationId xmlns:p14="http://schemas.microsoft.com/office/powerpoint/2010/main" val="18300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33"/>
                                        </p:tgtEl>
                                        <p:attrNameLst>
                                          <p:attrName>ppt_x</p:attrName>
                                        </p:attrNameLst>
                                      </p:cBhvr>
                                      <p:tavLst>
                                        <p:tav tm="0">
                                          <p:val>
                                            <p:strVal val="ppt_x"/>
                                          </p:val>
                                        </p:tav>
                                        <p:tav tm="100000">
                                          <p:val>
                                            <p:strVal val="0-ppt_w/2"/>
                                          </p:val>
                                        </p:tav>
                                      </p:tavLst>
                                    </p:anim>
                                    <p:anim calcmode="lin" valueType="num">
                                      <p:cBhvr additive="base">
                                        <p:cTn id="11" dur="500"/>
                                        <p:tgtEl>
                                          <p:spTgt spid="33"/>
                                        </p:tgtEl>
                                        <p:attrNameLst>
                                          <p:attrName>ppt_y</p:attrName>
                                        </p:attrNameLst>
                                      </p:cBhvr>
                                      <p:tavLst>
                                        <p:tav tm="0">
                                          <p:val>
                                            <p:strVal val="ppt_y"/>
                                          </p:val>
                                        </p:tav>
                                        <p:tav tm="100000">
                                          <p:val>
                                            <p:strVal val="ppt_y"/>
                                          </p:val>
                                        </p:tav>
                                      </p:tavLst>
                                    </p:anim>
                                    <p:set>
                                      <p:cBhvr>
                                        <p:cTn id="12" dur="1" fill="hold">
                                          <p:stCondLst>
                                            <p:cond delay="499"/>
                                          </p:stCondLst>
                                        </p:cTn>
                                        <p:tgtEl>
                                          <p:spTgt spid="33"/>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500"/>
                                        <p:tgtEl>
                                          <p:spTgt spid="34"/>
                                        </p:tgtEl>
                                        <p:attrNameLst>
                                          <p:attrName>ppt_x</p:attrName>
                                        </p:attrNameLst>
                                      </p:cBhvr>
                                      <p:tavLst>
                                        <p:tav tm="0">
                                          <p:val>
                                            <p:strVal val="ppt_x"/>
                                          </p:val>
                                        </p:tav>
                                        <p:tav tm="100000">
                                          <p:val>
                                            <p:strVal val="0-ppt_w/2"/>
                                          </p:val>
                                        </p:tav>
                                      </p:tavLst>
                                    </p:anim>
                                    <p:anim calcmode="lin" valueType="num">
                                      <p:cBhvr additive="base">
                                        <p:cTn id="15" dur="500"/>
                                        <p:tgtEl>
                                          <p:spTgt spid="34"/>
                                        </p:tgtEl>
                                        <p:attrNameLst>
                                          <p:attrName>ppt_y</p:attrName>
                                        </p:attrNameLst>
                                      </p:cBhvr>
                                      <p:tavLst>
                                        <p:tav tm="0">
                                          <p:val>
                                            <p:strVal val="ppt_y"/>
                                          </p:val>
                                        </p:tav>
                                        <p:tav tm="100000">
                                          <p:val>
                                            <p:strVal val="ppt_y"/>
                                          </p:val>
                                        </p:tav>
                                      </p:tavLst>
                                    </p:anim>
                                    <p:set>
                                      <p:cBhvr>
                                        <p:cTn id="16" dur="1" fill="hold">
                                          <p:stCondLst>
                                            <p:cond delay="499"/>
                                          </p:stCondLst>
                                        </p:cTn>
                                        <p:tgtEl>
                                          <p:spTgt spid="34"/>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500"/>
                                        <p:tgtEl>
                                          <p:spTgt spid="35"/>
                                        </p:tgtEl>
                                        <p:attrNameLst>
                                          <p:attrName>ppt_x</p:attrName>
                                        </p:attrNameLst>
                                      </p:cBhvr>
                                      <p:tavLst>
                                        <p:tav tm="0">
                                          <p:val>
                                            <p:strVal val="ppt_x"/>
                                          </p:val>
                                        </p:tav>
                                        <p:tav tm="100000">
                                          <p:val>
                                            <p:strVal val="0-ppt_w/2"/>
                                          </p:val>
                                        </p:tav>
                                      </p:tavLst>
                                    </p:anim>
                                    <p:anim calcmode="lin" valueType="num">
                                      <p:cBhvr additive="base">
                                        <p:cTn id="19" dur="500"/>
                                        <p:tgtEl>
                                          <p:spTgt spid="35"/>
                                        </p:tgtEl>
                                        <p:attrNameLst>
                                          <p:attrName>ppt_y</p:attrName>
                                        </p:attrNameLst>
                                      </p:cBhvr>
                                      <p:tavLst>
                                        <p:tav tm="0">
                                          <p:val>
                                            <p:strVal val="ppt_y"/>
                                          </p:val>
                                        </p:tav>
                                        <p:tav tm="100000">
                                          <p:val>
                                            <p:strVal val="ppt_y"/>
                                          </p:val>
                                        </p:tav>
                                      </p:tavLst>
                                    </p:anim>
                                    <p:set>
                                      <p:cBhvr>
                                        <p:cTn id="20" dur="1" fill="hold">
                                          <p:stCondLst>
                                            <p:cond delay="499"/>
                                          </p:stCondLst>
                                        </p:cTn>
                                        <p:tgtEl>
                                          <p:spTgt spid="35"/>
                                        </p:tgtEl>
                                        <p:attrNameLst>
                                          <p:attrName>style.visibility</p:attrName>
                                        </p:attrNameLst>
                                      </p:cBhvr>
                                      <p:to>
                                        <p:strVal val="hidden"/>
                                      </p:to>
                                    </p:set>
                                  </p:childTnLst>
                                </p:cTn>
                              </p:par>
                              <p:par>
                                <p:cTn id="21" presetID="2" presetClass="exit" presetSubtype="8" fill="hold" grpId="0" nodeType="withEffect">
                                  <p:stCondLst>
                                    <p:cond delay="0"/>
                                  </p:stCondLst>
                                  <p:childTnLst>
                                    <p:anim calcmode="lin" valueType="num">
                                      <p:cBhvr additive="base">
                                        <p:cTn id="22" dur="500"/>
                                        <p:tgtEl>
                                          <p:spTgt spid="36"/>
                                        </p:tgtEl>
                                        <p:attrNameLst>
                                          <p:attrName>ppt_x</p:attrName>
                                        </p:attrNameLst>
                                      </p:cBhvr>
                                      <p:tavLst>
                                        <p:tav tm="0">
                                          <p:val>
                                            <p:strVal val="ppt_x"/>
                                          </p:val>
                                        </p:tav>
                                        <p:tav tm="100000">
                                          <p:val>
                                            <p:strVal val="0-ppt_w/2"/>
                                          </p:val>
                                        </p:tav>
                                      </p:tavLst>
                                    </p:anim>
                                    <p:anim calcmode="lin" valueType="num">
                                      <p:cBhvr additive="base">
                                        <p:cTn id="23" dur="500"/>
                                        <p:tgtEl>
                                          <p:spTgt spid="36"/>
                                        </p:tgtEl>
                                        <p:attrNameLst>
                                          <p:attrName>ppt_y</p:attrName>
                                        </p:attrNameLst>
                                      </p:cBhvr>
                                      <p:tavLst>
                                        <p:tav tm="0">
                                          <p:val>
                                            <p:strVal val="ppt_y"/>
                                          </p:val>
                                        </p:tav>
                                        <p:tav tm="100000">
                                          <p:val>
                                            <p:strVal val="ppt_y"/>
                                          </p:val>
                                        </p:tav>
                                      </p:tavLst>
                                    </p:anim>
                                    <p:set>
                                      <p:cBhvr>
                                        <p:cTn id="24" dur="1" fill="hold">
                                          <p:stCondLst>
                                            <p:cond delay="499"/>
                                          </p:stCondLst>
                                        </p:cTn>
                                        <p:tgtEl>
                                          <p:spTgt spid="36"/>
                                        </p:tgtEl>
                                        <p:attrNameLst>
                                          <p:attrName>style.visibility</p:attrName>
                                        </p:attrNameLst>
                                      </p:cBhvr>
                                      <p:to>
                                        <p:strVal val="hidden"/>
                                      </p:to>
                                    </p:se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42" presetClass="entr" presetSubtype="0" fill="hold" grpId="0" nodeType="withEffect">
                                  <p:stCondLst>
                                    <p:cond delay="5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16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42" presetClass="entr" presetSubtype="0" fill="hold" grpId="0" nodeType="withEffect">
                                  <p:stCondLst>
                                    <p:cond delay="21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30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42" presetClass="entr" presetSubtype="0" fill="hold" grpId="0" nodeType="withEffect">
                                  <p:stCondLst>
                                    <p:cond delay="35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53" presetClass="entr" presetSubtype="16" fill="hold" nodeType="withEffect">
                                  <p:stCondLst>
                                    <p:cond delay="46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par>
                          <p:cTn id="64" fill="hold">
                            <p:stCondLst>
                              <p:cond delay="6100"/>
                            </p:stCondLst>
                            <p:childTnLst>
                              <p:par>
                                <p:cTn id="65" presetID="10"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par>
                          <p:cTn id="68" fill="hold">
                            <p:stCondLst>
                              <p:cond delay="660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8" grpId="0"/>
      <p:bldP spid="9" grpId="0"/>
      <p:bldP spid="18"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7500"/>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5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49" name="Text Box 3"/>
          <p:cNvSpPr txBox="1">
            <a:spLocks noChangeArrowheads="1"/>
          </p:cNvSpPr>
          <p:nvPr/>
        </p:nvSpPr>
        <p:spPr bwMode="auto">
          <a:xfrm>
            <a:off x="573088" y="1969095"/>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b="1" dirty="0" smtClean="0">
                <a:solidFill>
                  <a:schemeClr val="accent2"/>
                </a:solidFill>
              </a:rPr>
              <a:t>Custos</a:t>
            </a:r>
            <a:r>
              <a:rPr lang="pt-BR" sz="1400" b="1" baseline="30000" dirty="0" smtClean="0">
                <a:solidFill>
                  <a:schemeClr val="accent2"/>
                </a:solidFill>
              </a:rPr>
              <a:t>(1)</a:t>
            </a:r>
          </a:p>
        </p:txBody>
      </p:sp>
      <p:sp>
        <p:nvSpPr>
          <p:cNvPr id="51" name="Text Box 3"/>
          <p:cNvSpPr txBox="1">
            <a:spLocks noChangeArrowheads="1"/>
          </p:cNvSpPr>
          <p:nvPr/>
        </p:nvSpPr>
        <p:spPr bwMode="auto">
          <a:xfrm>
            <a:off x="616359" y="2492896"/>
            <a:ext cx="791763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400" dirty="0"/>
              <a:t>Conforme Lei Federal n.º 13019/2019, as contas abertas exclusivamente para os projetos de Fomento ao Teatro, Dança e Circo, estão isentas de tarifas bancárias, conforme previsto no artigo 51 da lei:</a:t>
            </a:r>
            <a:br>
              <a:rPr lang="pt-BR" sz="1400" dirty="0"/>
            </a:br>
            <a:endParaRPr lang="pt-BR" sz="1400" dirty="0"/>
          </a:p>
          <a:p>
            <a:r>
              <a:rPr lang="pt-BR" sz="1400" i="1" dirty="0"/>
              <a:t> </a:t>
            </a:r>
            <a:endParaRPr lang="pt-BR" sz="1400" dirty="0"/>
          </a:p>
          <a:p>
            <a:r>
              <a:rPr lang="pt-BR" sz="1400" i="1" dirty="0"/>
              <a:t>Art. 51 – Os recursos recebidos em decorrência da parceria serão depositados em conta corrente especifica isenta de tarifa bancária na instituição financeira pública determinada pela administração pública.</a:t>
            </a:r>
            <a:endParaRPr lang="pt-BR" sz="1400" dirty="0"/>
          </a:p>
          <a:p>
            <a:r>
              <a:rPr lang="pt-BR" sz="1400" dirty="0"/>
              <a:t> </a:t>
            </a:r>
          </a:p>
          <a:p>
            <a:r>
              <a:rPr lang="pt-BR" sz="1400" dirty="0"/>
              <a:t>Ainda de acordo com o art. 38 do Decreto Municipal nº 57.575/2016, que regulamenta a Lei Federal nº 13.019 de 2019 no município de São Paulo acrescenta que:</a:t>
            </a:r>
          </a:p>
          <a:p>
            <a:r>
              <a:rPr lang="pt-BR" sz="1400" dirty="0"/>
              <a:t> </a:t>
            </a:r>
          </a:p>
          <a:p>
            <a:r>
              <a:rPr lang="pt-BR" sz="1400" i="1" dirty="0"/>
              <a:t>Art. 38 – Os recursos serão recebidos e movimentados de acordo com o contido na Lei Federal nº 13.019 de 2014, e normas complementares expedidas pela Secretaria Municipal de Finanças e Desenvolvimento Econômico.</a:t>
            </a:r>
            <a:endParaRPr lang="pt-BR" sz="1400" dirty="0"/>
          </a:p>
        </p:txBody>
      </p:sp>
      <p:sp>
        <p:nvSpPr>
          <p:cNvPr id="52" name="CaixaDeTexto 51"/>
          <p:cNvSpPr txBox="1"/>
          <p:nvPr/>
        </p:nvSpPr>
        <p:spPr>
          <a:xfrm>
            <a:off x="604366" y="6188818"/>
            <a:ext cx="6431434" cy="246221"/>
          </a:xfrm>
          <a:prstGeom prst="rect">
            <a:avLst/>
          </a:prstGeom>
          <a:noFill/>
        </p:spPr>
        <p:txBody>
          <a:bodyPr wrap="square" rtlCol="0">
            <a:spAutoFit/>
          </a:bodyPr>
          <a:lstStyle/>
          <a:p>
            <a:r>
              <a:rPr lang="pt-BR" sz="1000" baseline="30000" dirty="0" smtClean="0">
                <a:solidFill>
                  <a:srgbClr val="C00000"/>
                </a:solidFill>
              </a:rPr>
              <a:t>(1) </a:t>
            </a:r>
            <a:r>
              <a:rPr lang="pt-BR" sz="1000" dirty="0" smtClean="0">
                <a:solidFill>
                  <a:srgbClr val="C00000"/>
                </a:solidFill>
              </a:rPr>
              <a:t>Sujeito a alteração pelo Banco do Brasil sem prévio aviso.</a:t>
            </a:r>
            <a:endParaRPr lang="pt-BR" sz="1000" baseline="30000" dirty="0">
              <a:solidFill>
                <a:srgbClr val="C00000"/>
              </a:solidFill>
            </a:endParaRPr>
          </a:p>
        </p:txBody>
      </p:sp>
      <p:sp>
        <p:nvSpPr>
          <p:cNvPr id="53" name="Elipse 52"/>
          <p:cNvSpPr/>
          <p:nvPr/>
        </p:nvSpPr>
        <p:spPr>
          <a:xfrm>
            <a:off x="1763688" y="1829366"/>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L</a:t>
            </a:r>
            <a:endParaRPr lang="pt-BR" sz="1400" b="1" dirty="0"/>
          </a:p>
        </p:txBody>
      </p:sp>
    </p:spTree>
    <p:extLst>
      <p:ext uri="{BB962C8B-B14F-4D97-AF65-F5344CB8AC3E}">
        <p14:creationId xmlns:p14="http://schemas.microsoft.com/office/powerpoint/2010/main" val="215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Prestação de Contas</a:t>
            </a:r>
            <a:endParaRPr lang="pt-BR" b="1" dirty="0">
              <a:solidFill>
                <a:schemeClr val="accent2"/>
              </a:solidFill>
            </a:endParaRPr>
          </a:p>
        </p:txBody>
      </p:sp>
      <p:sp>
        <p:nvSpPr>
          <p:cNvPr id="5" name="Text Box 3"/>
          <p:cNvSpPr txBox="1">
            <a:spLocks noChangeArrowheads="1"/>
          </p:cNvSpPr>
          <p:nvPr/>
        </p:nvSpPr>
        <p:spPr bwMode="auto">
          <a:xfrm>
            <a:off x="573088" y="1790438"/>
            <a:ext cx="7599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Informações Gerais</a:t>
            </a:r>
          </a:p>
        </p:txBody>
      </p:sp>
      <p:sp>
        <p:nvSpPr>
          <p:cNvPr id="11"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7" name="Text Box 3"/>
          <p:cNvSpPr txBox="1">
            <a:spLocks noChangeArrowheads="1"/>
          </p:cNvSpPr>
          <p:nvPr/>
        </p:nvSpPr>
        <p:spPr bwMode="auto">
          <a:xfrm>
            <a:off x="573088" y="2196838"/>
            <a:ext cx="759931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a:spcBef>
                <a:spcPct val="50000"/>
              </a:spcBef>
              <a:buSzPct val="130000"/>
              <a:buFont typeface="Wingdings" panose="05000000000000000000" pitchFamily="2" charset="2"/>
              <a:buChar char="§"/>
            </a:pPr>
            <a:r>
              <a:rPr lang="pt-BR" sz="1400" dirty="0">
                <a:solidFill>
                  <a:schemeClr val="accent2"/>
                </a:solidFill>
              </a:rPr>
              <a:t>Documentação original deverá ser entregue durante a execução do </a:t>
            </a:r>
            <a:r>
              <a:rPr lang="pt-BR" sz="1400" dirty="0" smtClean="0">
                <a:solidFill>
                  <a:schemeClr val="accent2"/>
                </a:solidFill>
              </a:rPr>
              <a:t>projeto;</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Departamento responsável: Prestação de Contas;</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Documentação pode ser auditada pela SMC, TCM ou RFB;</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Adiantamento de despesas de produção devem ser comprovados em até 60 dias;</a:t>
            </a:r>
          </a:p>
          <a:p>
            <a:pPr marL="742950" lvl="1" indent="-285750">
              <a:spcBef>
                <a:spcPct val="50000"/>
              </a:spcBef>
              <a:buSzPct val="130000"/>
              <a:buFont typeface="Wingdings" panose="05000000000000000000" pitchFamily="2" charset="2"/>
              <a:buChar char="§"/>
            </a:pPr>
            <a:r>
              <a:rPr lang="pt-BR" sz="1400" dirty="0">
                <a:solidFill>
                  <a:schemeClr val="accent2"/>
                </a:solidFill>
              </a:rPr>
              <a:t>A Secretaria de Cultura exige que a prestação de contas seja entregue em planilha </a:t>
            </a:r>
            <a:r>
              <a:rPr lang="pt-BR" sz="1400" dirty="0" smtClean="0">
                <a:solidFill>
                  <a:schemeClr val="accent2"/>
                </a:solidFill>
              </a:rPr>
              <a:t>específica.</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O Departamento de Prestação de Contas produzirá um modelo para o acompanhamento orçamentário.</a:t>
            </a:r>
          </a:p>
          <a:p>
            <a:pPr marL="742950" lvl="1" indent="-285750">
              <a:spcBef>
                <a:spcPct val="50000"/>
              </a:spcBef>
              <a:buSzPct val="130000"/>
              <a:buFont typeface="Wingdings" panose="05000000000000000000" pitchFamily="2" charset="2"/>
              <a:buChar char="§"/>
            </a:pPr>
            <a:endParaRPr lang="pt-BR" sz="1400" dirty="0" smtClean="0">
              <a:solidFill>
                <a:schemeClr val="accent2"/>
              </a:solidFill>
            </a:endParaRPr>
          </a:p>
        </p:txBody>
      </p:sp>
    </p:spTree>
    <p:extLst>
      <p:ext uri="{BB962C8B-B14F-4D97-AF65-F5344CB8AC3E}">
        <p14:creationId xmlns:p14="http://schemas.microsoft.com/office/powerpoint/2010/main" val="32987146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Prestação de Contas</a:t>
            </a:r>
            <a:endParaRPr lang="pt-BR" b="1" dirty="0">
              <a:solidFill>
                <a:schemeClr val="accent2"/>
              </a:solidFill>
            </a:endParaRPr>
          </a:p>
        </p:txBody>
      </p:sp>
      <p:sp>
        <p:nvSpPr>
          <p:cNvPr id="5" name="Text Box 3"/>
          <p:cNvSpPr txBox="1">
            <a:spLocks noChangeArrowheads="1"/>
          </p:cNvSpPr>
          <p:nvPr/>
        </p:nvSpPr>
        <p:spPr bwMode="auto">
          <a:xfrm>
            <a:off x="573088" y="1790438"/>
            <a:ext cx="7599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a:solidFill>
                  <a:schemeClr val="accent2"/>
                </a:solidFill>
              </a:rPr>
              <a:t>Prestação de Contas de Adiantamentos ou Reembolsos </a:t>
            </a:r>
            <a:r>
              <a:rPr lang="pt-BR" sz="1400" dirty="0" smtClean="0">
                <a:solidFill>
                  <a:schemeClr val="accent2"/>
                </a:solidFill>
              </a:rPr>
              <a:t>	</a:t>
            </a:r>
          </a:p>
        </p:txBody>
      </p:sp>
      <p:sp>
        <p:nvSpPr>
          <p:cNvPr id="11"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54" y="3280668"/>
            <a:ext cx="6757641" cy="2787228"/>
          </a:xfrm>
          <a:prstGeom prst="rect">
            <a:avLst/>
          </a:prstGeom>
          <a:effectLst>
            <a:outerShdw blurRad="50800" dist="38100" dir="2700000" algn="tl" rotWithShape="0">
              <a:prstClr val="black">
                <a:alpha val="40000"/>
              </a:prstClr>
            </a:outerShdw>
          </a:effectLst>
        </p:spPr>
      </p:pic>
      <p:sp>
        <p:nvSpPr>
          <p:cNvPr id="14" name="Text Box 3"/>
          <p:cNvSpPr txBox="1">
            <a:spLocks noChangeArrowheads="1"/>
          </p:cNvSpPr>
          <p:nvPr/>
        </p:nvSpPr>
        <p:spPr bwMode="auto">
          <a:xfrm>
            <a:off x="573088" y="2111117"/>
            <a:ext cx="759931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400" dirty="0" smtClean="0">
                <a:solidFill>
                  <a:schemeClr val="accent2"/>
                </a:solidFill>
              </a:rPr>
              <a:t>   </a:t>
            </a:r>
            <a:r>
              <a:rPr lang="pt-BR" sz="1400" b="1" dirty="0" smtClean="0">
                <a:solidFill>
                  <a:schemeClr val="accent2"/>
                </a:solidFill>
              </a:rPr>
              <a:t>1º Passo</a:t>
            </a:r>
            <a:r>
              <a:rPr lang="pt-BR" sz="1400" dirty="0" smtClean="0">
                <a:solidFill>
                  <a:schemeClr val="accent2"/>
                </a:solidFill>
              </a:rPr>
              <a:t>: Envio da planilha por e-mail</a:t>
            </a:r>
          </a:p>
          <a:p>
            <a:pPr marL="742950" lvl="1" indent="-285750">
              <a:spcBef>
                <a:spcPct val="50000"/>
              </a:spcBef>
              <a:buFont typeface="Wingdings" panose="05000000000000000000" pitchFamily="2" charset="2"/>
              <a:buChar char="ü"/>
            </a:pPr>
            <a:r>
              <a:rPr lang="pt-BR" sz="1400" dirty="0" smtClean="0">
                <a:solidFill>
                  <a:schemeClr val="accent2"/>
                </a:solidFill>
              </a:rPr>
              <a:t>Deve conter a relação de documentos</a:t>
            </a:r>
          </a:p>
          <a:p>
            <a:pPr marL="742950" lvl="1" indent="-285750">
              <a:spcBef>
                <a:spcPct val="50000"/>
              </a:spcBef>
              <a:buFont typeface="Wingdings" panose="05000000000000000000" pitchFamily="2" charset="2"/>
              <a:buChar char="ü"/>
            </a:pPr>
            <a:r>
              <a:rPr lang="pt-BR" sz="1400" dirty="0" smtClean="0">
                <a:solidFill>
                  <a:schemeClr val="accent2"/>
                </a:solidFill>
              </a:rPr>
              <a:t>Organizado por rubrica orçamentária e na sequência idêntica à da colagem dos cupons fiscais.	</a:t>
            </a:r>
          </a:p>
        </p:txBody>
      </p:sp>
    </p:spTree>
    <p:extLst>
      <p:ext uri="{BB962C8B-B14F-4D97-AF65-F5344CB8AC3E}">
        <p14:creationId xmlns:p14="http://schemas.microsoft.com/office/powerpoint/2010/main" val="8087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Prestação de Contas</a:t>
            </a:r>
            <a:endParaRPr lang="pt-BR" b="1" dirty="0">
              <a:solidFill>
                <a:schemeClr val="accent2"/>
              </a:solidFill>
            </a:endParaRPr>
          </a:p>
        </p:txBody>
      </p:sp>
      <p:sp>
        <p:nvSpPr>
          <p:cNvPr id="5" name="Text Box 3"/>
          <p:cNvSpPr txBox="1">
            <a:spLocks noChangeArrowheads="1"/>
          </p:cNvSpPr>
          <p:nvPr/>
        </p:nvSpPr>
        <p:spPr bwMode="auto">
          <a:xfrm>
            <a:off x="573088" y="1790438"/>
            <a:ext cx="7599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Prestação de Contas de Adiantamentos ou Reembolsos	</a:t>
            </a:r>
          </a:p>
        </p:txBody>
      </p:sp>
      <p:sp>
        <p:nvSpPr>
          <p:cNvPr id="11"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54" y="3280668"/>
            <a:ext cx="6757641" cy="2787228"/>
          </a:xfrm>
          <a:prstGeom prst="rect">
            <a:avLst/>
          </a:prstGeom>
          <a:effectLst>
            <a:outerShdw blurRad="50800" dist="38100" dir="2700000" algn="tl" rotWithShape="0">
              <a:prstClr val="black">
                <a:alpha val="40000"/>
              </a:prstClr>
            </a:outerShdw>
          </a:effectLst>
        </p:spPr>
      </p:pic>
      <p:sp>
        <p:nvSpPr>
          <p:cNvPr id="14" name="Text Box 3"/>
          <p:cNvSpPr txBox="1">
            <a:spLocks noChangeArrowheads="1"/>
          </p:cNvSpPr>
          <p:nvPr/>
        </p:nvSpPr>
        <p:spPr bwMode="auto">
          <a:xfrm>
            <a:off x="573088" y="2111117"/>
            <a:ext cx="759931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400" dirty="0" smtClean="0">
                <a:solidFill>
                  <a:schemeClr val="accent2"/>
                </a:solidFill>
              </a:rPr>
              <a:t>   </a:t>
            </a:r>
            <a:r>
              <a:rPr lang="pt-BR" sz="1400" b="1" dirty="0" smtClean="0">
                <a:solidFill>
                  <a:schemeClr val="accent2"/>
                </a:solidFill>
              </a:rPr>
              <a:t>1º Passo</a:t>
            </a:r>
            <a:r>
              <a:rPr lang="pt-BR" sz="1400" dirty="0" smtClean="0">
                <a:solidFill>
                  <a:schemeClr val="accent2"/>
                </a:solidFill>
              </a:rPr>
              <a:t>: Envio da planilha por e-mail</a:t>
            </a:r>
          </a:p>
          <a:p>
            <a:pPr marL="742950" lvl="1" indent="-285750">
              <a:spcBef>
                <a:spcPct val="50000"/>
              </a:spcBef>
              <a:buFont typeface="Wingdings" panose="05000000000000000000" pitchFamily="2" charset="2"/>
              <a:buChar char="ü"/>
            </a:pPr>
            <a:r>
              <a:rPr lang="pt-BR" sz="1400" dirty="0" smtClean="0">
                <a:solidFill>
                  <a:schemeClr val="accent2"/>
                </a:solidFill>
              </a:rPr>
              <a:t>Deve conter a relação de documentos</a:t>
            </a:r>
          </a:p>
          <a:p>
            <a:pPr marL="742950" lvl="1" indent="-285750">
              <a:spcBef>
                <a:spcPct val="50000"/>
              </a:spcBef>
              <a:buFont typeface="Wingdings" panose="05000000000000000000" pitchFamily="2" charset="2"/>
              <a:buChar char="ü"/>
            </a:pPr>
            <a:r>
              <a:rPr lang="pt-BR" sz="1400" dirty="0" smtClean="0">
                <a:solidFill>
                  <a:schemeClr val="accent2"/>
                </a:solidFill>
              </a:rPr>
              <a:t>Organizado por rubrica orçamentária e na sequência idêntica à da colagem dos cupons fiscais.	</a:t>
            </a:r>
          </a:p>
        </p:txBody>
      </p:sp>
      <p:sp>
        <p:nvSpPr>
          <p:cNvPr id="7" name="Text Box 3"/>
          <p:cNvSpPr txBox="1">
            <a:spLocks noChangeArrowheads="1"/>
          </p:cNvSpPr>
          <p:nvPr/>
        </p:nvSpPr>
        <p:spPr bwMode="auto">
          <a:xfrm>
            <a:off x="573460" y="2114208"/>
            <a:ext cx="4001714"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400" dirty="0" smtClean="0">
                <a:solidFill>
                  <a:schemeClr val="accent2"/>
                </a:solidFill>
              </a:rPr>
              <a:t>   </a:t>
            </a:r>
            <a:r>
              <a:rPr lang="pt-BR" sz="1400" b="1" dirty="0" smtClean="0">
                <a:solidFill>
                  <a:schemeClr val="accent2"/>
                </a:solidFill>
              </a:rPr>
              <a:t>2º Passo</a:t>
            </a:r>
            <a:r>
              <a:rPr lang="pt-BR" sz="1400" dirty="0" smtClean="0">
                <a:solidFill>
                  <a:schemeClr val="accent2"/>
                </a:solidFill>
              </a:rPr>
              <a:t>: Entrega dos documentos</a:t>
            </a:r>
          </a:p>
          <a:p>
            <a:pPr marL="742950" lvl="1" indent="-285750">
              <a:spcBef>
                <a:spcPct val="50000"/>
              </a:spcBef>
              <a:buFont typeface="Wingdings" panose="05000000000000000000" pitchFamily="2" charset="2"/>
              <a:buChar char="ü"/>
            </a:pPr>
            <a:r>
              <a:rPr lang="pt-BR" sz="1400" dirty="0" smtClean="0">
                <a:solidFill>
                  <a:schemeClr val="accent2"/>
                </a:solidFill>
              </a:rPr>
              <a:t>Notas fiscais, cupons ou recibos originais</a:t>
            </a:r>
          </a:p>
          <a:p>
            <a:pPr marL="742950" lvl="1" indent="-285750">
              <a:spcBef>
                <a:spcPct val="50000"/>
              </a:spcBef>
              <a:buFont typeface="Wingdings" panose="05000000000000000000" pitchFamily="2" charset="2"/>
              <a:buChar char="ü"/>
            </a:pPr>
            <a:r>
              <a:rPr lang="pt-BR" sz="1400" dirty="0" smtClean="0">
                <a:solidFill>
                  <a:schemeClr val="accent2"/>
                </a:solidFill>
              </a:rPr>
              <a:t>Colados em folha A4, em somente um lado da folha, não sobrepostos</a:t>
            </a:r>
          </a:p>
          <a:p>
            <a:pPr marL="742950" lvl="1" indent="-285750">
              <a:spcBef>
                <a:spcPct val="50000"/>
              </a:spcBef>
              <a:buFont typeface="Wingdings" panose="05000000000000000000" pitchFamily="2" charset="2"/>
              <a:buChar char="ü"/>
            </a:pPr>
            <a:r>
              <a:rPr lang="pt-BR" sz="1400" dirty="0" smtClean="0">
                <a:solidFill>
                  <a:schemeClr val="accent2"/>
                </a:solidFill>
              </a:rPr>
              <a:t>Organizado por rubrica orçamentária e na sequência idêntica à da planilha	</a:t>
            </a:r>
          </a:p>
        </p:txBody>
      </p:sp>
      <p:sp>
        <p:nvSpPr>
          <p:cNvPr id="2" name="Retângulo 1"/>
          <p:cNvSpPr/>
          <p:nvPr/>
        </p:nvSpPr>
        <p:spPr>
          <a:xfrm>
            <a:off x="5402436" y="2187972"/>
            <a:ext cx="2636664" cy="3798802"/>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137" y="2492896"/>
            <a:ext cx="2598563" cy="3169678"/>
          </a:xfrm>
          <a:prstGeom prst="rect">
            <a:avLst/>
          </a:prstGeom>
        </p:spPr>
      </p:pic>
    </p:spTree>
    <p:extLst>
      <p:ext uri="{BB962C8B-B14F-4D97-AF65-F5344CB8AC3E}">
        <p14:creationId xmlns:p14="http://schemas.microsoft.com/office/powerpoint/2010/main" val="15106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258568" y="2068677"/>
            <a:ext cx="4680520" cy="4055402"/>
            <a:chOff x="2051720" y="2297803"/>
            <a:chExt cx="5616624" cy="3534023"/>
          </a:xfrm>
        </p:grpSpPr>
        <p:sp>
          <p:nvSpPr>
            <p:cNvPr id="7" name="Retângulo de cantos arredondados 6"/>
            <p:cNvSpPr/>
            <p:nvPr/>
          </p:nvSpPr>
          <p:spPr>
            <a:xfrm>
              <a:off x="2051720" y="2301056"/>
              <a:ext cx="5594401" cy="331288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8" name="Retângulo de cantos arredondados 7"/>
            <p:cNvSpPr/>
            <p:nvPr/>
          </p:nvSpPr>
          <p:spPr>
            <a:xfrm>
              <a:off x="2051720" y="2297803"/>
              <a:ext cx="5594401" cy="178830"/>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latin typeface="+mj-lt"/>
                  <a:cs typeface="Kalinga" panose="020B0502040204020203" pitchFamily="34" charset="0"/>
                </a:rPr>
                <a:t>Serão recusados:</a:t>
              </a:r>
              <a:endParaRPr lang="pt-BR" sz="1200" b="1" dirty="0">
                <a:latin typeface="+mj-lt"/>
                <a:cs typeface="Kalinga" panose="020B0502040204020203" pitchFamily="34" charset="0"/>
              </a:endParaRPr>
            </a:p>
          </p:txBody>
        </p:sp>
        <p:sp>
          <p:nvSpPr>
            <p:cNvPr id="9" name="Text Box 3"/>
            <p:cNvSpPr txBox="1">
              <a:spLocks noChangeArrowheads="1"/>
            </p:cNvSpPr>
            <p:nvPr/>
          </p:nvSpPr>
          <p:spPr bwMode="auto">
            <a:xfrm>
              <a:off x="2051720" y="2479232"/>
              <a:ext cx="5616624" cy="335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ts val="600"/>
                </a:spcBef>
                <a:buFont typeface="Wingdings" panose="05000000000000000000" pitchFamily="2" charset="2"/>
                <a:buChar char="ü"/>
              </a:pPr>
              <a:r>
                <a:rPr lang="pt-BR" sz="1100" dirty="0" smtClean="0">
                  <a:solidFill>
                    <a:schemeClr val="accent2"/>
                  </a:solidFill>
                </a:rPr>
                <a:t>comprovantes </a:t>
              </a:r>
              <a:r>
                <a:rPr lang="pt-BR" sz="1100" dirty="0">
                  <a:solidFill>
                    <a:schemeClr val="accent2"/>
                  </a:solidFill>
                </a:rPr>
                <a:t>de débito ou crédito;</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com CPF ou outro CNPJ que não o da Cooperativa;</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com rasura ou ilegíveis</a:t>
              </a:r>
              <a:r>
                <a:rPr lang="pt-BR" sz="1100" dirty="0" smtClean="0">
                  <a:solidFill>
                    <a:schemeClr val="accent2"/>
                  </a:solidFill>
                </a:rPr>
                <a:t>;</a:t>
              </a:r>
            </a:p>
            <a:p>
              <a:pPr marL="285750" indent="-285750">
                <a:spcBef>
                  <a:spcPts val="600"/>
                </a:spcBef>
                <a:buFont typeface="Wingdings" panose="05000000000000000000" pitchFamily="2" charset="2"/>
                <a:buChar char="ü"/>
              </a:pPr>
              <a:r>
                <a:rPr lang="pt-BR" sz="1100" dirty="0" smtClean="0">
                  <a:solidFill>
                    <a:schemeClr val="accent2"/>
                  </a:solidFill>
                </a:rPr>
                <a:t>notas e cupons que não contenham quantidade e valor unitário;</a:t>
              </a:r>
              <a:endParaRPr lang="pt-BR" sz="1100" dirty="0">
                <a:solidFill>
                  <a:schemeClr val="accent2"/>
                </a:solidFill>
              </a:endParaRP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fiscais em branco;</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preenchidos de forma genérica. Exemplo: “Despesas diversas”, “Despesas” </a:t>
              </a:r>
              <a:r>
                <a:rPr lang="pt-BR" sz="1100" dirty="0" err="1">
                  <a:solidFill>
                    <a:schemeClr val="accent2"/>
                  </a:solidFill>
                </a:rPr>
                <a:t>etc</a:t>
              </a:r>
              <a:r>
                <a:rPr lang="pt-BR" sz="1100" dirty="0">
                  <a:solidFill>
                    <a:schemeClr val="accent2"/>
                  </a:solidFill>
                </a:rPr>
                <a:t>;</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fora do prazo de vigência do projeto;</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de serviço que não recolheram os devidos impostos (depois de pagos os devidos impostos elas poderão ser aceitas);</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contendo: bebidas alcoólicas, cigarros e produtos de higiene (exceto quando previsto no projeto).</a:t>
              </a:r>
            </a:p>
            <a:p>
              <a:pPr marL="285750" indent="-285750">
                <a:spcBef>
                  <a:spcPts val="600"/>
                </a:spcBef>
                <a:buFont typeface="Wingdings" panose="05000000000000000000" pitchFamily="2" charset="2"/>
                <a:buChar char="ü"/>
              </a:pPr>
              <a:endParaRPr lang="pt-BR" sz="1200" dirty="0">
                <a:solidFill>
                  <a:schemeClr val="accent2"/>
                </a:solidFill>
              </a:endParaRPr>
            </a:p>
          </p:txBody>
        </p:sp>
      </p:grpSp>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Prestação de Contas</a:t>
            </a:r>
            <a:endParaRPr lang="pt-BR" b="1" dirty="0">
              <a:solidFill>
                <a:schemeClr val="accent2"/>
              </a:solidFill>
            </a:endParaRPr>
          </a:p>
        </p:txBody>
      </p:sp>
      <p:sp>
        <p:nvSpPr>
          <p:cNvPr id="5" name="Text Box 3"/>
          <p:cNvSpPr txBox="1">
            <a:spLocks noChangeArrowheads="1"/>
          </p:cNvSpPr>
          <p:nvPr/>
        </p:nvSpPr>
        <p:spPr bwMode="auto">
          <a:xfrm>
            <a:off x="573088" y="1790438"/>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Análise</a:t>
            </a:r>
          </a:p>
        </p:txBody>
      </p:sp>
      <p:sp>
        <p:nvSpPr>
          <p:cNvPr id="11"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10" name="Text Box 3"/>
          <p:cNvSpPr txBox="1">
            <a:spLocks noChangeArrowheads="1"/>
          </p:cNvSpPr>
          <p:nvPr/>
        </p:nvSpPr>
        <p:spPr bwMode="auto">
          <a:xfrm>
            <a:off x="573088" y="2196838"/>
            <a:ext cx="3547628"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a:spcBef>
                <a:spcPct val="50000"/>
              </a:spcBef>
              <a:buSzPct val="130000"/>
              <a:buFont typeface="Wingdings" panose="05000000000000000000" pitchFamily="2" charset="2"/>
              <a:buChar char="§"/>
            </a:pPr>
            <a:r>
              <a:rPr lang="pt-BR" sz="1400" dirty="0" smtClean="0">
                <a:solidFill>
                  <a:schemeClr val="accent2"/>
                </a:solidFill>
              </a:rPr>
              <a:t>Notas </a:t>
            </a:r>
            <a:r>
              <a:rPr lang="pt-BR" sz="1400" dirty="0">
                <a:solidFill>
                  <a:schemeClr val="accent2"/>
                </a:solidFill>
              </a:rPr>
              <a:t>fiscais sempre emitidas em nome da Cooperativa Paulista de </a:t>
            </a:r>
            <a:r>
              <a:rPr lang="pt-BR" sz="1400" dirty="0" smtClean="0">
                <a:solidFill>
                  <a:schemeClr val="accent2"/>
                </a:solidFill>
              </a:rPr>
              <a:t>Teatro;</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Cupons </a:t>
            </a:r>
            <a:r>
              <a:rPr lang="pt-BR" sz="1400" dirty="0">
                <a:solidFill>
                  <a:schemeClr val="accent2"/>
                </a:solidFill>
              </a:rPr>
              <a:t>Fiscais devem seguir o mesmo critério, mas podem não conter </a:t>
            </a:r>
            <a:r>
              <a:rPr lang="pt-BR" sz="1400" dirty="0" smtClean="0">
                <a:solidFill>
                  <a:schemeClr val="accent2"/>
                </a:solidFill>
              </a:rPr>
              <a:t>CPF.</a:t>
            </a:r>
          </a:p>
        </p:txBody>
      </p:sp>
      <p:sp>
        <p:nvSpPr>
          <p:cNvPr id="14" name="Text Box 3"/>
          <p:cNvSpPr txBox="1">
            <a:spLocks noChangeArrowheads="1"/>
          </p:cNvSpPr>
          <p:nvPr/>
        </p:nvSpPr>
        <p:spPr bwMode="auto">
          <a:xfrm>
            <a:off x="573088" y="1790438"/>
            <a:ext cx="7599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Prestação de Contas de Adiantamentos ou Reembolsos	</a:t>
            </a:r>
          </a:p>
        </p:txBody>
      </p:sp>
      <p:sp>
        <p:nvSpPr>
          <p:cNvPr id="19" name="Text Box 3"/>
          <p:cNvSpPr txBox="1">
            <a:spLocks noChangeArrowheads="1"/>
          </p:cNvSpPr>
          <p:nvPr/>
        </p:nvSpPr>
        <p:spPr bwMode="auto">
          <a:xfrm>
            <a:off x="573460" y="2114208"/>
            <a:ext cx="4001714"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400" dirty="0" smtClean="0">
                <a:solidFill>
                  <a:schemeClr val="accent2"/>
                </a:solidFill>
              </a:rPr>
              <a:t>   </a:t>
            </a:r>
            <a:r>
              <a:rPr lang="pt-BR" sz="1400" b="1" dirty="0" smtClean="0">
                <a:solidFill>
                  <a:schemeClr val="accent2"/>
                </a:solidFill>
              </a:rPr>
              <a:t>2º Passo</a:t>
            </a:r>
            <a:r>
              <a:rPr lang="pt-BR" sz="1400" dirty="0" smtClean="0">
                <a:solidFill>
                  <a:schemeClr val="accent2"/>
                </a:solidFill>
              </a:rPr>
              <a:t>: Entrega dos documentos</a:t>
            </a:r>
          </a:p>
          <a:p>
            <a:pPr marL="742950" lvl="1" indent="-285750">
              <a:spcBef>
                <a:spcPct val="50000"/>
              </a:spcBef>
              <a:buFont typeface="Wingdings" panose="05000000000000000000" pitchFamily="2" charset="2"/>
              <a:buChar char="ü"/>
            </a:pPr>
            <a:r>
              <a:rPr lang="pt-BR" sz="1400" dirty="0" smtClean="0">
                <a:solidFill>
                  <a:schemeClr val="accent2"/>
                </a:solidFill>
              </a:rPr>
              <a:t>Notas fiscais, cupons ou recibos originais</a:t>
            </a:r>
          </a:p>
          <a:p>
            <a:pPr marL="742950" lvl="1" indent="-285750">
              <a:spcBef>
                <a:spcPct val="50000"/>
              </a:spcBef>
              <a:buFont typeface="Wingdings" panose="05000000000000000000" pitchFamily="2" charset="2"/>
              <a:buChar char="ü"/>
            </a:pPr>
            <a:r>
              <a:rPr lang="pt-BR" sz="1400" dirty="0" smtClean="0">
                <a:solidFill>
                  <a:schemeClr val="accent2"/>
                </a:solidFill>
              </a:rPr>
              <a:t>Colados em folha A4, em somente um lado da folha, não sobrepostos</a:t>
            </a:r>
          </a:p>
          <a:p>
            <a:pPr marL="742950" lvl="1" indent="-285750">
              <a:spcBef>
                <a:spcPct val="50000"/>
              </a:spcBef>
              <a:buFont typeface="Wingdings" panose="05000000000000000000" pitchFamily="2" charset="2"/>
              <a:buChar char="ü"/>
            </a:pPr>
            <a:r>
              <a:rPr lang="pt-BR" sz="1400" dirty="0" smtClean="0">
                <a:solidFill>
                  <a:schemeClr val="accent2"/>
                </a:solidFill>
              </a:rPr>
              <a:t>Organizado por rubrica orçamentária e na sequência idêntica à da planilha	</a:t>
            </a:r>
          </a:p>
        </p:txBody>
      </p:sp>
      <p:sp>
        <p:nvSpPr>
          <p:cNvPr id="20" name="Retângulo 19"/>
          <p:cNvSpPr/>
          <p:nvPr/>
        </p:nvSpPr>
        <p:spPr>
          <a:xfrm>
            <a:off x="5402436" y="2187972"/>
            <a:ext cx="2636664" cy="3798802"/>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Imagem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137" y="2492896"/>
            <a:ext cx="2598563" cy="3169678"/>
          </a:xfrm>
          <a:prstGeom prst="rect">
            <a:avLst/>
          </a:prstGeom>
        </p:spPr>
      </p:pic>
    </p:spTree>
    <p:extLst>
      <p:ext uri="{BB962C8B-B14F-4D97-AF65-F5344CB8AC3E}">
        <p14:creationId xmlns:p14="http://schemas.microsoft.com/office/powerpoint/2010/main" val="157233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Prestação de Contas</a:t>
            </a:r>
            <a:endParaRPr lang="pt-BR" b="1" dirty="0">
              <a:solidFill>
                <a:schemeClr val="accent2"/>
              </a:solidFill>
            </a:endParaRPr>
          </a:p>
        </p:txBody>
      </p:sp>
      <p:sp>
        <p:nvSpPr>
          <p:cNvPr id="5" name="Text Box 3"/>
          <p:cNvSpPr txBox="1">
            <a:spLocks noChangeArrowheads="1"/>
          </p:cNvSpPr>
          <p:nvPr/>
        </p:nvSpPr>
        <p:spPr bwMode="auto">
          <a:xfrm>
            <a:off x="573088" y="1790438"/>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Análise</a:t>
            </a:r>
          </a:p>
        </p:txBody>
      </p:sp>
      <p:sp>
        <p:nvSpPr>
          <p:cNvPr id="11"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10" name="Text Box 3"/>
          <p:cNvSpPr txBox="1">
            <a:spLocks noChangeArrowheads="1"/>
          </p:cNvSpPr>
          <p:nvPr/>
        </p:nvSpPr>
        <p:spPr bwMode="auto">
          <a:xfrm>
            <a:off x="573088" y="2196838"/>
            <a:ext cx="3547628"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a:spcBef>
                <a:spcPct val="50000"/>
              </a:spcBef>
              <a:buSzPct val="130000"/>
              <a:buFont typeface="Wingdings" panose="05000000000000000000" pitchFamily="2" charset="2"/>
              <a:buChar char="§"/>
            </a:pPr>
            <a:r>
              <a:rPr lang="pt-BR" sz="1400" dirty="0" smtClean="0">
                <a:solidFill>
                  <a:schemeClr val="accent2"/>
                </a:solidFill>
              </a:rPr>
              <a:t>Notas </a:t>
            </a:r>
            <a:r>
              <a:rPr lang="pt-BR" sz="1400" dirty="0">
                <a:solidFill>
                  <a:schemeClr val="accent2"/>
                </a:solidFill>
              </a:rPr>
              <a:t>fiscais sempre emitidas em nome da Cooperativa Paulista de </a:t>
            </a:r>
            <a:r>
              <a:rPr lang="pt-BR" sz="1400" dirty="0" smtClean="0">
                <a:solidFill>
                  <a:schemeClr val="accent2"/>
                </a:solidFill>
              </a:rPr>
              <a:t>Teatro;</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Cupons </a:t>
            </a:r>
            <a:r>
              <a:rPr lang="pt-BR" sz="1400" dirty="0">
                <a:solidFill>
                  <a:schemeClr val="accent2"/>
                </a:solidFill>
              </a:rPr>
              <a:t>Fiscais devem seguir o mesmo critério, mas podem não conter </a:t>
            </a:r>
            <a:r>
              <a:rPr lang="pt-BR" sz="1400" dirty="0" smtClean="0">
                <a:solidFill>
                  <a:schemeClr val="accent2"/>
                </a:solidFill>
              </a:rPr>
              <a:t>CPF.</a:t>
            </a:r>
          </a:p>
        </p:txBody>
      </p:sp>
      <p:sp>
        <p:nvSpPr>
          <p:cNvPr id="15" name="Text Box 3"/>
          <p:cNvSpPr txBox="1">
            <a:spLocks noChangeArrowheads="1"/>
          </p:cNvSpPr>
          <p:nvPr/>
        </p:nvSpPr>
        <p:spPr bwMode="auto">
          <a:xfrm>
            <a:off x="573088" y="1790438"/>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Casos particulares</a:t>
            </a:r>
          </a:p>
        </p:txBody>
      </p:sp>
      <p:sp>
        <p:nvSpPr>
          <p:cNvPr id="16" name="Text Box 3"/>
          <p:cNvSpPr txBox="1">
            <a:spLocks noChangeArrowheads="1"/>
          </p:cNvSpPr>
          <p:nvPr/>
        </p:nvSpPr>
        <p:spPr bwMode="auto">
          <a:xfrm>
            <a:off x="573088" y="2196838"/>
            <a:ext cx="7599312"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a:spcBef>
                <a:spcPct val="50000"/>
              </a:spcBef>
              <a:buSzPct val="130000"/>
              <a:buFont typeface="Wingdings" panose="05000000000000000000" pitchFamily="2" charset="2"/>
              <a:buChar char="§"/>
            </a:pPr>
            <a:r>
              <a:rPr lang="pt-BR" sz="1400" dirty="0" smtClean="0">
                <a:solidFill>
                  <a:schemeClr val="accent2"/>
                </a:solidFill>
              </a:rPr>
              <a:t>Passagens aéreas;</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Contas de consumo de espaço;</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Locação de Imóvel;</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Casos </a:t>
            </a:r>
            <a:r>
              <a:rPr lang="pt-BR" sz="1400" dirty="0">
                <a:solidFill>
                  <a:schemeClr val="accent2"/>
                </a:solidFill>
              </a:rPr>
              <a:t>frequentes de contratação mão de obra (pessoa física) </a:t>
            </a:r>
            <a:r>
              <a:rPr lang="pt-BR" sz="1400" dirty="0" smtClean="0">
                <a:solidFill>
                  <a:schemeClr val="accent2"/>
                </a:solidFill>
              </a:rPr>
              <a:t>não-cooperada.</a:t>
            </a:r>
          </a:p>
          <a:p>
            <a:pPr marL="1200150" lvl="2" indent="-285750">
              <a:spcBef>
                <a:spcPct val="50000"/>
              </a:spcBef>
              <a:buSzPct val="130000"/>
              <a:buFont typeface="Arial" panose="020B0604020202020204" pitchFamily="34" charset="0"/>
              <a:buChar char="•"/>
            </a:pPr>
            <a:r>
              <a:rPr lang="pt-BR" sz="1300" i="1" dirty="0" smtClean="0">
                <a:solidFill>
                  <a:schemeClr val="accent2"/>
                </a:solidFill>
              </a:rPr>
              <a:t>Diarista</a:t>
            </a:r>
          </a:p>
          <a:p>
            <a:pPr marL="1200150" lvl="2" indent="-285750">
              <a:spcBef>
                <a:spcPct val="50000"/>
              </a:spcBef>
              <a:buSzPct val="130000"/>
              <a:buFont typeface="Arial" panose="020B0604020202020204" pitchFamily="34" charset="0"/>
              <a:buChar char="•"/>
            </a:pPr>
            <a:r>
              <a:rPr lang="pt-BR" sz="1300" i="1" dirty="0" smtClean="0">
                <a:solidFill>
                  <a:schemeClr val="accent2"/>
                </a:solidFill>
              </a:rPr>
              <a:t>Estagiário</a:t>
            </a:r>
          </a:p>
          <a:p>
            <a:pPr marL="1200150" lvl="2" indent="-285750">
              <a:spcBef>
                <a:spcPct val="50000"/>
              </a:spcBef>
              <a:buSzPct val="130000"/>
              <a:buFont typeface="Arial" panose="020B0604020202020204" pitchFamily="34" charset="0"/>
              <a:buChar char="•"/>
            </a:pPr>
            <a:r>
              <a:rPr lang="pt-BR" sz="1300" i="1" dirty="0" smtClean="0">
                <a:solidFill>
                  <a:schemeClr val="accent2"/>
                </a:solidFill>
              </a:rPr>
              <a:t>RPA</a:t>
            </a:r>
          </a:p>
          <a:p>
            <a:pPr marL="742950" lvl="1" indent="-285750">
              <a:spcBef>
                <a:spcPct val="50000"/>
              </a:spcBef>
              <a:buSzPct val="130000"/>
              <a:buFont typeface="Wingdings" pitchFamily="2" charset="2"/>
              <a:buChar char="§"/>
            </a:pPr>
            <a:r>
              <a:rPr lang="pt-BR" sz="1300" dirty="0" smtClean="0">
                <a:solidFill>
                  <a:schemeClr val="accent2"/>
                </a:solidFill>
              </a:rPr>
              <a:t>Contratação de Gráfica (Banner)</a:t>
            </a:r>
            <a:endParaRPr lang="pt-BR" sz="1300" i="1" dirty="0">
              <a:solidFill>
                <a:schemeClr val="accent2"/>
              </a:solidFill>
            </a:endParaRPr>
          </a:p>
          <a:p>
            <a:pPr marL="1200150" lvl="2" indent="-285750">
              <a:spcBef>
                <a:spcPct val="50000"/>
              </a:spcBef>
              <a:buSzPct val="130000"/>
              <a:buFont typeface="Arial" panose="020B0604020202020204" pitchFamily="34" charset="0"/>
              <a:buChar char="•"/>
            </a:pPr>
            <a:endParaRPr lang="pt-BR" sz="1300" i="1" dirty="0" smtClean="0">
              <a:solidFill>
                <a:schemeClr val="accent2"/>
              </a:solidFill>
            </a:endParaRPr>
          </a:p>
        </p:txBody>
      </p:sp>
      <p:grpSp>
        <p:nvGrpSpPr>
          <p:cNvPr id="22" name="Grupo 21"/>
          <p:cNvGrpSpPr/>
          <p:nvPr/>
        </p:nvGrpSpPr>
        <p:grpSpPr>
          <a:xfrm>
            <a:off x="4258568" y="2068677"/>
            <a:ext cx="4680520" cy="4055402"/>
            <a:chOff x="2051720" y="2297803"/>
            <a:chExt cx="5616624" cy="3534023"/>
          </a:xfrm>
        </p:grpSpPr>
        <p:sp>
          <p:nvSpPr>
            <p:cNvPr id="23" name="Retângulo de cantos arredondados 22"/>
            <p:cNvSpPr/>
            <p:nvPr/>
          </p:nvSpPr>
          <p:spPr>
            <a:xfrm>
              <a:off x="2051720" y="2301056"/>
              <a:ext cx="5594401" cy="331288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24" name="Retângulo de cantos arredondados 23"/>
            <p:cNvSpPr/>
            <p:nvPr/>
          </p:nvSpPr>
          <p:spPr>
            <a:xfrm>
              <a:off x="2051720" y="2297803"/>
              <a:ext cx="5594401" cy="178830"/>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latin typeface="+mj-lt"/>
                  <a:cs typeface="Kalinga" panose="020B0502040204020203" pitchFamily="34" charset="0"/>
                </a:rPr>
                <a:t>Serão recusados:</a:t>
              </a:r>
              <a:endParaRPr lang="pt-BR" sz="1200" b="1" dirty="0">
                <a:latin typeface="+mj-lt"/>
                <a:cs typeface="Kalinga" panose="020B0502040204020203" pitchFamily="34" charset="0"/>
              </a:endParaRPr>
            </a:p>
          </p:txBody>
        </p:sp>
        <p:sp>
          <p:nvSpPr>
            <p:cNvPr id="25" name="Text Box 3"/>
            <p:cNvSpPr txBox="1">
              <a:spLocks noChangeArrowheads="1"/>
            </p:cNvSpPr>
            <p:nvPr/>
          </p:nvSpPr>
          <p:spPr bwMode="auto">
            <a:xfrm>
              <a:off x="2051720" y="2479232"/>
              <a:ext cx="5616624" cy="335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ts val="600"/>
                </a:spcBef>
                <a:buFont typeface="Wingdings" panose="05000000000000000000" pitchFamily="2" charset="2"/>
                <a:buChar char="ü"/>
              </a:pPr>
              <a:r>
                <a:rPr lang="pt-BR" sz="1100" dirty="0" smtClean="0">
                  <a:solidFill>
                    <a:schemeClr val="accent2"/>
                  </a:solidFill>
                </a:rPr>
                <a:t>comprovantes </a:t>
              </a:r>
              <a:r>
                <a:rPr lang="pt-BR" sz="1100" dirty="0">
                  <a:solidFill>
                    <a:schemeClr val="accent2"/>
                  </a:solidFill>
                </a:rPr>
                <a:t>de débito ou crédito;</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com CPF ou outro CNPJ que não o da Cooperativa;</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com rasura ou ilegíveis</a:t>
              </a:r>
              <a:r>
                <a:rPr lang="pt-BR" sz="1100" dirty="0" smtClean="0">
                  <a:solidFill>
                    <a:schemeClr val="accent2"/>
                  </a:solidFill>
                </a:rPr>
                <a:t>;</a:t>
              </a:r>
            </a:p>
            <a:p>
              <a:pPr marL="285750" indent="-285750">
                <a:spcBef>
                  <a:spcPts val="600"/>
                </a:spcBef>
                <a:buFont typeface="Wingdings" panose="05000000000000000000" pitchFamily="2" charset="2"/>
                <a:buChar char="ü"/>
              </a:pPr>
              <a:r>
                <a:rPr lang="pt-BR" sz="1100" dirty="0" smtClean="0">
                  <a:solidFill>
                    <a:schemeClr val="accent2"/>
                  </a:solidFill>
                </a:rPr>
                <a:t>notas e cupons que não contenham quantidade e valor unitário;</a:t>
              </a:r>
              <a:endParaRPr lang="pt-BR" sz="1100" dirty="0">
                <a:solidFill>
                  <a:schemeClr val="accent2"/>
                </a:solidFill>
              </a:endParaRP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fiscais em branco;</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preenchidos de forma genérica. Exemplo: “Despesas diversas”, “Despesas” </a:t>
              </a:r>
              <a:r>
                <a:rPr lang="pt-BR" sz="1100" dirty="0" err="1">
                  <a:solidFill>
                    <a:schemeClr val="accent2"/>
                  </a:solidFill>
                </a:rPr>
                <a:t>etc</a:t>
              </a:r>
              <a:r>
                <a:rPr lang="pt-BR" sz="1100" dirty="0">
                  <a:solidFill>
                    <a:schemeClr val="accent2"/>
                  </a:solidFill>
                </a:rPr>
                <a:t>;</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fora do prazo de vigência do projeto;</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de serviço que não recolheram os devidos impostos (depois de pagos os devidos impostos elas poderão ser aceitas);</a:t>
              </a:r>
            </a:p>
            <a:p>
              <a:pPr marL="285750" indent="-285750">
                <a:spcBef>
                  <a:spcPts val="600"/>
                </a:spcBef>
                <a:buFont typeface="Wingdings" panose="05000000000000000000" pitchFamily="2" charset="2"/>
                <a:buChar char="ü"/>
              </a:pPr>
              <a:r>
                <a:rPr lang="pt-BR" sz="1100" dirty="0" smtClean="0">
                  <a:solidFill>
                    <a:schemeClr val="accent2"/>
                  </a:solidFill>
                </a:rPr>
                <a:t>notas </a:t>
              </a:r>
              <a:r>
                <a:rPr lang="pt-BR" sz="1100" dirty="0">
                  <a:solidFill>
                    <a:schemeClr val="accent2"/>
                  </a:solidFill>
                </a:rPr>
                <a:t>ou cupons fiscais contendo: bebidas alcoólicas, cigarros e produtos de higiene (exceto quando previsto no projeto).</a:t>
              </a:r>
            </a:p>
            <a:p>
              <a:pPr marL="285750" indent="-285750">
                <a:spcBef>
                  <a:spcPts val="600"/>
                </a:spcBef>
                <a:buFont typeface="Wingdings" panose="05000000000000000000" pitchFamily="2" charset="2"/>
                <a:buChar char="ü"/>
              </a:pPr>
              <a:endParaRPr lang="pt-BR" sz="1200" dirty="0">
                <a:solidFill>
                  <a:schemeClr val="accent2"/>
                </a:solidFill>
              </a:endParaRPr>
            </a:p>
          </p:txBody>
        </p:sp>
      </p:grpSp>
    </p:spTree>
    <p:extLst>
      <p:ext uri="{BB962C8B-B14F-4D97-AF65-F5344CB8AC3E}">
        <p14:creationId xmlns:p14="http://schemas.microsoft.com/office/powerpoint/2010/main" val="165383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Prestação de Contas</a:t>
            </a:r>
            <a:endParaRPr lang="pt-BR" b="1" dirty="0">
              <a:solidFill>
                <a:schemeClr val="accent2"/>
              </a:solidFill>
            </a:endParaRPr>
          </a:p>
        </p:txBody>
      </p:sp>
      <p:sp>
        <p:nvSpPr>
          <p:cNvPr id="5" name="Text Box 3"/>
          <p:cNvSpPr txBox="1">
            <a:spLocks noChangeArrowheads="1"/>
          </p:cNvSpPr>
          <p:nvPr/>
        </p:nvSpPr>
        <p:spPr bwMode="auto">
          <a:xfrm>
            <a:off x="573088" y="1790438"/>
            <a:ext cx="70952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Casos particulares</a:t>
            </a:r>
          </a:p>
        </p:txBody>
      </p:sp>
      <p:sp>
        <p:nvSpPr>
          <p:cNvPr id="11"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a:solidFill>
                  <a:schemeClr val="bg1"/>
                </a:solidFill>
              </a:rPr>
              <a:t>Projetos Fomento Municipal</a:t>
            </a:r>
          </a:p>
          <a:p>
            <a:r>
              <a:rPr lang="pt-BR" sz="1800" kern="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10" name="Text Box 3"/>
          <p:cNvSpPr txBox="1">
            <a:spLocks noChangeArrowheads="1"/>
          </p:cNvSpPr>
          <p:nvPr/>
        </p:nvSpPr>
        <p:spPr bwMode="auto">
          <a:xfrm>
            <a:off x="573088" y="2196838"/>
            <a:ext cx="7599312"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a:spcBef>
                <a:spcPct val="50000"/>
              </a:spcBef>
              <a:buSzPct val="130000"/>
              <a:buFont typeface="Wingdings" panose="05000000000000000000" pitchFamily="2" charset="2"/>
              <a:buChar char="§"/>
            </a:pPr>
            <a:r>
              <a:rPr lang="pt-BR" sz="1400" dirty="0" smtClean="0">
                <a:solidFill>
                  <a:schemeClr val="accent2"/>
                </a:solidFill>
              </a:rPr>
              <a:t>Passagens aéreas;</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Contas de consumo de espaço;</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Locação de Imóvel;</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Casos </a:t>
            </a:r>
            <a:r>
              <a:rPr lang="pt-BR" sz="1400" dirty="0">
                <a:solidFill>
                  <a:schemeClr val="accent2"/>
                </a:solidFill>
              </a:rPr>
              <a:t>frequentes de contratação mão de obra (pessoa física) </a:t>
            </a:r>
            <a:r>
              <a:rPr lang="pt-BR" sz="1400" dirty="0" smtClean="0">
                <a:solidFill>
                  <a:schemeClr val="accent2"/>
                </a:solidFill>
              </a:rPr>
              <a:t>não-cooperada.</a:t>
            </a:r>
          </a:p>
          <a:p>
            <a:pPr marL="1200150" lvl="2" indent="-285750">
              <a:spcBef>
                <a:spcPct val="50000"/>
              </a:spcBef>
              <a:buSzPct val="130000"/>
              <a:buFont typeface="Arial" panose="020B0604020202020204" pitchFamily="34" charset="0"/>
              <a:buChar char="•"/>
            </a:pPr>
            <a:r>
              <a:rPr lang="pt-BR" sz="1300" i="1" dirty="0" smtClean="0">
                <a:solidFill>
                  <a:schemeClr val="accent2"/>
                </a:solidFill>
              </a:rPr>
              <a:t>Diarista</a:t>
            </a:r>
          </a:p>
          <a:p>
            <a:pPr marL="1200150" lvl="2" indent="-285750">
              <a:spcBef>
                <a:spcPct val="50000"/>
              </a:spcBef>
              <a:buSzPct val="130000"/>
              <a:buFont typeface="Arial" panose="020B0604020202020204" pitchFamily="34" charset="0"/>
              <a:buChar char="•"/>
            </a:pPr>
            <a:r>
              <a:rPr lang="pt-BR" sz="1300" i="1" dirty="0" smtClean="0">
                <a:solidFill>
                  <a:schemeClr val="accent2"/>
                </a:solidFill>
              </a:rPr>
              <a:t>Estagiário</a:t>
            </a:r>
          </a:p>
          <a:p>
            <a:pPr marL="1200150" lvl="2" indent="-285750">
              <a:spcBef>
                <a:spcPct val="50000"/>
              </a:spcBef>
              <a:buSzPct val="130000"/>
              <a:buFont typeface="Arial" panose="020B0604020202020204" pitchFamily="34" charset="0"/>
              <a:buChar char="•"/>
            </a:pPr>
            <a:r>
              <a:rPr lang="pt-BR" sz="1300" i="1" dirty="0" smtClean="0">
                <a:solidFill>
                  <a:schemeClr val="accent2"/>
                </a:solidFill>
              </a:rPr>
              <a:t>RPA</a:t>
            </a:r>
          </a:p>
          <a:p>
            <a:pPr lvl="1">
              <a:spcBef>
                <a:spcPct val="50000"/>
              </a:spcBef>
              <a:buSzPct val="130000"/>
            </a:pPr>
            <a:endParaRPr lang="pt-BR" sz="1300" i="1" dirty="0" smtClean="0">
              <a:solidFill>
                <a:schemeClr val="accent2"/>
              </a:solidFill>
            </a:endParaRPr>
          </a:p>
        </p:txBody>
      </p:sp>
      <p:sp>
        <p:nvSpPr>
          <p:cNvPr id="6" name="Text Box 3"/>
          <p:cNvSpPr txBox="1">
            <a:spLocks noChangeArrowheads="1"/>
          </p:cNvSpPr>
          <p:nvPr/>
        </p:nvSpPr>
        <p:spPr bwMode="auto">
          <a:xfrm>
            <a:off x="573087" y="1790438"/>
            <a:ext cx="800258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400" dirty="0" smtClean="0">
                <a:solidFill>
                  <a:schemeClr val="accent2"/>
                </a:solidFill>
              </a:rPr>
              <a:t>Modelo Orçamentário</a:t>
            </a:r>
          </a:p>
          <a:p>
            <a:pPr marL="742950" lvl="1" indent="-285750">
              <a:spcBef>
                <a:spcPct val="50000"/>
              </a:spcBef>
              <a:buSzPct val="130000"/>
              <a:buFont typeface="Wingdings" panose="05000000000000000000" pitchFamily="2" charset="2"/>
              <a:buChar char="§"/>
            </a:pPr>
            <a:r>
              <a:rPr lang="pt-BR" sz="1400" dirty="0" smtClean="0">
                <a:solidFill>
                  <a:schemeClr val="accent2"/>
                </a:solidFill>
              </a:rPr>
              <a:t>Atualizado e enviado ao e-mail do grupo sempre que houver movimentação na prestação de contas, ou se solicitado pelo grupo.</a:t>
            </a:r>
          </a:p>
        </p:txBody>
      </p:sp>
      <p:sp>
        <p:nvSpPr>
          <p:cNvPr id="7" name="Retângulo de cantos arredondados 6"/>
          <p:cNvSpPr/>
          <p:nvPr/>
        </p:nvSpPr>
        <p:spPr>
          <a:xfrm>
            <a:off x="683568" y="2924944"/>
            <a:ext cx="7992888" cy="720080"/>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latin typeface="+mj-lt"/>
                <a:cs typeface="Kalinga" panose="020B0502040204020203" pitchFamily="34" charset="0"/>
              </a:rPr>
              <a:t>Demonstração</a:t>
            </a:r>
            <a:endParaRPr lang="pt-BR" sz="2400" b="1" dirty="0">
              <a:latin typeface="+mj-lt"/>
              <a:cs typeface="Kalinga" panose="020B0502040204020203" pitchFamily="34" charset="0"/>
            </a:endParaRPr>
          </a:p>
        </p:txBody>
      </p:sp>
    </p:spTree>
    <p:extLst>
      <p:ext uri="{BB962C8B-B14F-4D97-AF65-F5344CB8AC3E}">
        <p14:creationId xmlns:p14="http://schemas.microsoft.com/office/powerpoint/2010/main" val="7747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475492"/>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a:solidFill>
                  <a:schemeClr val="accent2"/>
                </a:solidFill>
              </a:rPr>
              <a:t>Informações e Procedimentos Padrão para Solicitá-las</a:t>
            </a:r>
          </a:p>
        </p:txBody>
      </p:sp>
      <p:sp>
        <p:nvSpPr>
          <p:cNvPr id="1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13" name="Text Box 3"/>
          <p:cNvSpPr txBox="1">
            <a:spLocks noChangeArrowheads="1"/>
          </p:cNvSpPr>
          <p:nvPr/>
        </p:nvSpPr>
        <p:spPr bwMode="auto">
          <a:xfrm>
            <a:off x="573088" y="1927865"/>
            <a:ext cx="709525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300" dirty="0" smtClean="0">
                <a:solidFill>
                  <a:schemeClr val="accent2"/>
                </a:solidFill>
              </a:rPr>
              <a:t>atendimento@cooperativadeteatro.com.br; (11) 2117-4700</a:t>
            </a:r>
            <a:endParaRPr lang="pt-BR" sz="1300" dirty="0">
              <a:solidFill>
                <a:schemeClr val="accent2"/>
              </a:solidFill>
            </a:endParaRPr>
          </a:p>
        </p:txBody>
      </p:sp>
      <p:sp>
        <p:nvSpPr>
          <p:cNvPr id="14" name="Text Box 3"/>
          <p:cNvSpPr txBox="1">
            <a:spLocks noChangeArrowheads="1"/>
          </p:cNvSpPr>
          <p:nvPr/>
        </p:nvSpPr>
        <p:spPr bwMode="auto">
          <a:xfrm>
            <a:off x="859809" y="2175247"/>
            <a:ext cx="706954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300" i="1" dirty="0" smtClean="0">
                <a:solidFill>
                  <a:schemeClr val="bg2">
                    <a:lumMod val="50000"/>
                  </a:schemeClr>
                </a:solidFill>
              </a:rPr>
              <a:t>Para dúvidas menos específicas do edital como: espelho do projeto, pagamentos, cadastro de cooperado/grupo e procedimentos de solicitação de pagamentos. </a:t>
            </a:r>
            <a:endParaRPr lang="pt-BR" sz="1300" i="1" dirty="0">
              <a:solidFill>
                <a:schemeClr val="bg2">
                  <a:lumMod val="50000"/>
                </a:schemeClr>
              </a:solidFill>
            </a:endParaRPr>
          </a:p>
        </p:txBody>
      </p:sp>
      <p:sp>
        <p:nvSpPr>
          <p:cNvPr id="15" name="Text Box 3"/>
          <p:cNvSpPr txBox="1">
            <a:spLocks noChangeArrowheads="1"/>
          </p:cNvSpPr>
          <p:nvPr/>
        </p:nvSpPr>
        <p:spPr bwMode="auto">
          <a:xfrm>
            <a:off x="573088" y="2649915"/>
            <a:ext cx="78873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300" dirty="0" smtClean="0">
                <a:solidFill>
                  <a:schemeClr val="accent2"/>
                </a:solidFill>
              </a:rPr>
              <a:t>prestacaodecontas@cooperativadeteatro.com.br; (11) 2117-4708</a:t>
            </a:r>
            <a:endParaRPr lang="pt-BR" sz="1300" dirty="0">
              <a:solidFill>
                <a:schemeClr val="accent2"/>
              </a:solidFill>
            </a:endParaRPr>
          </a:p>
        </p:txBody>
      </p:sp>
      <p:sp>
        <p:nvSpPr>
          <p:cNvPr id="16" name="Text Box 3"/>
          <p:cNvSpPr txBox="1">
            <a:spLocks noChangeArrowheads="1"/>
          </p:cNvSpPr>
          <p:nvPr/>
        </p:nvSpPr>
        <p:spPr bwMode="auto">
          <a:xfrm>
            <a:off x="859809" y="2901194"/>
            <a:ext cx="70695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300" i="1" dirty="0" smtClean="0">
                <a:solidFill>
                  <a:schemeClr val="bg2">
                    <a:lumMod val="50000"/>
                  </a:schemeClr>
                </a:solidFill>
              </a:rPr>
              <a:t>Para dúvidas a respeito de tudo que envolve a prestação de contas. </a:t>
            </a:r>
            <a:endParaRPr lang="pt-BR" sz="1300" i="1" dirty="0">
              <a:solidFill>
                <a:schemeClr val="bg2">
                  <a:lumMod val="50000"/>
                </a:schemeClr>
              </a:solidFill>
            </a:endParaRPr>
          </a:p>
        </p:txBody>
      </p:sp>
      <p:sp>
        <p:nvSpPr>
          <p:cNvPr id="19" name="Text Box 3"/>
          <p:cNvSpPr txBox="1">
            <a:spLocks noChangeArrowheads="1"/>
          </p:cNvSpPr>
          <p:nvPr/>
        </p:nvSpPr>
        <p:spPr bwMode="auto">
          <a:xfrm>
            <a:off x="562800" y="3201101"/>
            <a:ext cx="8175376" cy="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300" dirty="0" smtClean="0">
                <a:solidFill>
                  <a:schemeClr val="accent2"/>
                </a:solidFill>
              </a:rPr>
              <a:t>fomentoaoteatrosmc@gmail.com (Paloma, Giovana ou Andreza); (11) 3397-0140</a:t>
            </a:r>
          </a:p>
          <a:p>
            <a:pPr marL="285750" indent="-285750">
              <a:spcBef>
                <a:spcPct val="50000"/>
              </a:spcBef>
              <a:buFont typeface="Wingdings" panose="05000000000000000000" pitchFamily="2" charset="2"/>
              <a:buChar char="ü"/>
            </a:pPr>
            <a:endParaRPr lang="pt-BR" sz="1300" dirty="0">
              <a:solidFill>
                <a:schemeClr val="accent2"/>
              </a:solidFill>
            </a:endParaRPr>
          </a:p>
        </p:txBody>
      </p:sp>
      <p:sp>
        <p:nvSpPr>
          <p:cNvPr id="20" name="Text Box 3"/>
          <p:cNvSpPr txBox="1">
            <a:spLocks noChangeArrowheads="1"/>
          </p:cNvSpPr>
          <p:nvPr/>
        </p:nvSpPr>
        <p:spPr bwMode="auto">
          <a:xfrm>
            <a:off x="835263" y="3540645"/>
            <a:ext cx="70695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300" i="1" dirty="0" smtClean="0">
                <a:solidFill>
                  <a:schemeClr val="bg2">
                    <a:lumMod val="50000"/>
                  </a:schemeClr>
                </a:solidFill>
              </a:rPr>
              <a:t>Dúvidas mais específicas relativas ao edital de fomento ao teatro.</a:t>
            </a:r>
            <a:endParaRPr lang="pt-BR" sz="1300" i="1" dirty="0">
              <a:solidFill>
                <a:schemeClr val="bg2">
                  <a:lumMod val="50000"/>
                </a:schemeClr>
              </a:solidFill>
            </a:endParaRPr>
          </a:p>
        </p:txBody>
      </p:sp>
      <p:sp>
        <p:nvSpPr>
          <p:cNvPr id="21" name="Text Box 3"/>
          <p:cNvSpPr txBox="1">
            <a:spLocks noChangeArrowheads="1"/>
          </p:cNvSpPr>
          <p:nvPr/>
        </p:nvSpPr>
        <p:spPr bwMode="auto">
          <a:xfrm>
            <a:off x="562800" y="3933056"/>
            <a:ext cx="83914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300" dirty="0" smtClean="0">
                <a:solidFill>
                  <a:schemeClr val="accent2"/>
                </a:solidFill>
              </a:rPr>
              <a:t>fomentoadanca@gmail.com (Sr. Thales Vidal); (11) 3397-0064</a:t>
            </a:r>
            <a:endParaRPr lang="pt-BR" sz="1300" dirty="0">
              <a:solidFill>
                <a:schemeClr val="accent2"/>
              </a:solidFill>
            </a:endParaRPr>
          </a:p>
        </p:txBody>
      </p:sp>
      <p:sp>
        <p:nvSpPr>
          <p:cNvPr id="22" name="Text Box 3"/>
          <p:cNvSpPr txBox="1">
            <a:spLocks noChangeArrowheads="1"/>
          </p:cNvSpPr>
          <p:nvPr/>
        </p:nvSpPr>
        <p:spPr bwMode="auto">
          <a:xfrm>
            <a:off x="859809" y="4370433"/>
            <a:ext cx="70695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300" i="1" dirty="0" smtClean="0">
                <a:solidFill>
                  <a:schemeClr val="bg2">
                    <a:lumMod val="50000"/>
                  </a:schemeClr>
                </a:solidFill>
              </a:rPr>
              <a:t>Dúvidas mais específicas relativas ao edital de fomento à Dança.</a:t>
            </a:r>
            <a:endParaRPr lang="pt-BR" sz="1300" i="1" dirty="0">
              <a:solidFill>
                <a:schemeClr val="bg2">
                  <a:lumMod val="50000"/>
                </a:schemeClr>
              </a:solidFill>
            </a:endParaRPr>
          </a:p>
        </p:txBody>
      </p:sp>
      <p:sp>
        <p:nvSpPr>
          <p:cNvPr id="23" name="Text Box 3"/>
          <p:cNvSpPr txBox="1">
            <a:spLocks noChangeArrowheads="1"/>
          </p:cNvSpPr>
          <p:nvPr/>
        </p:nvSpPr>
        <p:spPr bwMode="auto">
          <a:xfrm>
            <a:off x="573088" y="5540400"/>
            <a:ext cx="817537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300" dirty="0" smtClean="0">
                <a:solidFill>
                  <a:schemeClr val="accent2"/>
                </a:solidFill>
              </a:rPr>
              <a:t>conselhoadm@cooperativadeteatro.com.br  e conselhofiscal@cooperativadeteatro.com.br</a:t>
            </a:r>
            <a:endParaRPr lang="pt-BR" sz="1300" dirty="0">
              <a:solidFill>
                <a:schemeClr val="accent2"/>
              </a:solidFill>
            </a:endParaRPr>
          </a:p>
        </p:txBody>
      </p:sp>
      <p:sp>
        <p:nvSpPr>
          <p:cNvPr id="24" name="Text Box 3"/>
          <p:cNvSpPr txBox="1">
            <a:spLocks noChangeArrowheads="1"/>
          </p:cNvSpPr>
          <p:nvPr/>
        </p:nvSpPr>
        <p:spPr bwMode="auto">
          <a:xfrm>
            <a:off x="837974" y="5817399"/>
            <a:ext cx="70695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300" i="1" dirty="0" smtClean="0">
                <a:solidFill>
                  <a:schemeClr val="bg2">
                    <a:lumMod val="50000"/>
                  </a:schemeClr>
                </a:solidFill>
              </a:rPr>
              <a:t>Para sugestões e reclamações.</a:t>
            </a:r>
            <a:endParaRPr lang="pt-BR" sz="1300" i="1" dirty="0">
              <a:solidFill>
                <a:schemeClr val="bg2">
                  <a:lumMod val="50000"/>
                </a:schemeClr>
              </a:solidFill>
            </a:endParaRPr>
          </a:p>
        </p:txBody>
      </p:sp>
      <p:sp>
        <p:nvSpPr>
          <p:cNvPr id="17" name="Text Box 3"/>
          <p:cNvSpPr txBox="1">
            <a:spLocks noChangeArrowheads="1"/>
          </p:cNvSpPr>
          <p:nvPr/>
        </p:nvSpPr>
        <p:spPr bwMode="auto">
          <a:xfrm>
            <a:off x="589132" y="4761215"/>
            <a:ext cx="83914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300" dirty="0" smtClean="0">
                <a:solidFill>
                  <a:schemeClr val="accent2"/>
                </a:solidFill>
              </a:rPr>
              <a:t>fomentoaocirco@gmail.com (Yuri); (11</a:t>
            </a:r>
            <a:r>
              <a:rPr lang="pt-BR" sz="1300" dirty="0">
                <a:solidFill>
                  <a:schemeClr val="accent2"/>
                </a:solidFill>
              </a:rPr>
              <a:t>) </a:t>
            </a:r>
            <a:r>
              <a:rPr lang="pt-BR" sz="1300" dirty="0" smtClean="0">
                <a:solidFill>
                  <a:schemeClr val="accent2"/>
                </a:solidFill>
              </a:rPr>
              <a:t>3397-0129</a:t>
            </a:r>
            <a:endParaRPr lang="pt-BR" sz="1300" dirty="0">
              <a:solidFill>
                <a:schemeClr val="accent2"/>
              </a:solidFill>
            </a:endParaRPr>
          </a:p>
        </p:txBody>
      </p:sp>
      <p:sp>
        <p:nvSpPr>
          <p:cNvPr id="18" name="Text Box 3"/>
          <p:cNvSpPr txBox="1">
            <a:spLocks noChangeArrowheads="1"/>
          </p:cNvSpPr>
          <p:nvPr/>
        </p:nvSpPr>
        <p:spPr bwMode="auto">
          <a:xfrm>
            <a:off x="845980" y="5226168"/>
            <a:ext cx="70695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300" i="1" dirty="0" smtClean="0">
                <a:solidFill>
                  <a:schemeClr val="bg2">
                    <a:lumMod val="50000"/>
                  </a:schemeClr>
                </a:solidFill>
              </a:rPr>
              <a:t>Dúvidas mais específicas relativas ao edital de fomento ao Circo.</a:t>
            </a:r>
            <a:endParaRPr lang="pt-BR" sz="1300" i="1" dirty="0">
              <a:solidFill>
                <a:schemeClr val="bg2">
                  <a:lumMod val="50000"/>
                </a:schemeClr>
              </a:solidFill>
            </a:endParaRPr>
          </a:p>
        </p:txBody>
      </p:sp>
    </p:spTree>
    <p:extLst>
      <p:ext uri="{BB962C8B-B14F-4D97-AF65-F5344CB8AC3E}">
        <p14:creationId xmlns:p14="http://schemas.microsoft.com/office/powerpoint/2010/main" val="39566702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P spid="20" grpId="0"/>
      <p:bldP spid="21" grpId="0"/>
      <p:bldP spid="22" grpId="0"/>
      <p:bldP spid="23" grpId="0"/>
      <p:bldP spid="24"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3"/>
          <p:cNvSpPr txBox="1">
            <a:spLocks noChangeArrowheads="1"/>
          </p:cNvSpPr>
          <p:nvPr/>
        </p:nvSpPr>
        <p:spPr bwMode="auto">
          <a:xfrm>
            <a:off x="562800" y="3212976"/>
            <a:ext cx="8175376" cy="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pt-BR" sz="1300" dirty="0" smtClean="0">
              <a:solidFill>
                <a:schemeClr val="accent2"/>
              </a:solidFill>
            </a:endParaRPr>
          </a:p>
          <a:p>
            <a:pPr marL="285750" indent="-285750">
              <a:spcBef>
                <a:spcPct val="50000"/>
              </a:spcBef>
              <a:buFont typeface="Wingdings" panose="05000000000000000000" pitchFamily="2" charset="2"/>
              <a:buChar char="ü"/>
            </a:pPr>
            <a:endParaRPr lang="pt-BR" sz="1300" dirty="0">
              <a:solidFill>
                <a:schemeClr val="accent2"/>
              </a:solidFill>
            </a:endParaRPr>
          </a:p>
        </p:txBody>
      </p:sp>
      <p:sp>
        <p:nvSpPr>
          <p:cNvPr id="62" name="Text Box 3"/>
          <p:cNvSpPr txBox="1">
            <a:spLocks noChangeArrowheads="1"/>
          </p:cNvSpPr>
          <p:nvPr/>
        </p:nvSpPr>
        <p:spPr bwMode="auto">
          <a:xfrm>
            <a:off x="837974" y="5817399"/>
            <a:ext cx="70695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300" i="1" dirty="0" smtClean="0">
                <a:solidFill>
                  <a:schemeClr val="bg2">
                    <a:lumMod val="50000"/>
                  </a:schemeClr>
                </a:solidFill>
              </a:rPr>
              <a:t>Para sugestões e reclamações.</a:t>
            </a:r>
            <a:endParaRPr lang="pt-BR" sz="1300" i="1" dirty="0">
              <a:solidFill>
                <a:schemeClr val="bg2">
                  <a:lumMod val="50000"/>
                </a:schemeClr>
              </a:solidFill>
            </a:endParaRPr>
          </a:p>
        </p:txBody>
      </p:sp>
      <p:sp>
        <p:nvSpPr>
          <p:cNvPr id="1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pic>
        <p:nvPicPr>
          <p:cNvPr id="17" name="Imagem 1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89025" y="3886699"/>
            <a:ext cx="6381750" cy="2181225"/>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
        <p:nvSpPr>
          <p:cNvPr id="18" name="Mais 17"/>
          <p:cNvSpPr/>
          <p:nvPr/>
        </p:nvSpPr>
        <p:spPr>
          <a:xfrm>
            <a:off x="2614136" y="2623264"/>
            <a:ext cx="488855" cy="432048"/>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de cantos arredondados 24"/>
          <p:cNvSpPr/>
          <p:nvPr/>
        </p:nvSpPr>
        <p:spPr>
          <a:xfrm>
            <a:off x="6249368" y="2331464"/>
            <a:ext cx="1728192" cy="1080120"/>
          </a:xfrm>
          <a:prstGeom prst="roundRect">
            <a:avLst>
              <a:gd name="adj" fmla="val 791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latin typeface="Kalinga" panose="020B0502040204020203" pitchFamily="34" charset="0"/>
                <a:cs typeface="Kalinga" panose="020B0502040204020203" pitchFamily="34" charset="0"/>
              </a:rPr>
              <a:t>E-mail cadastrado do grupo</a:t>
            </a:r>
            <a:endParaRPr lang="pt-BR" b="1" dirty="0">
              <a:solidFill>
                <a:schemeClr val="tx1"/>
              </a:solidFill>
              <a:latin typeface="Kalinga" panose="020B0502040204020203" pitchFamily="34" charset="0"/>
              <a:cs typeface="Kalinga" panose="020B0502040204020203" pitchFamily="34" charset="0"/>
            </a:endParaRPr>
          </a:p>
        </p:txBody>
      </p:sp>
      <p:sp>
        <p:nvSpPr>
          <p:cNvPr id="26" name="Texto explicativo em seta para a direita 25"/>
          <p:cNvSpPr/>
          <p:nvPr/>
        </p:nvSpPr>
        <p:spPr>
          <a:xfrm>
            <a:off x="635994" y="1960372"/>
            <a:ext cx="5400600" cy="1807484"/>
          </a:xfrm>
          <a:prstGeom prst="rightArrowCallout">
            <a:avLst>
              <a:gd name="adj1" fmla="val 23596"/>
              <a:gd name="adj2" fmla="val 22192"/>
              <a:gd name="adj3" fmla="val 34828"/>
              <a:gd name="adj4" fmla="val 8484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7" name="Grupo 26"/>
          <p:cNvGrpSpPr/>
          <p:nvPr/>
        </p:nvGrpSpPr>
        <p:grpSpPr>
          <a:xfrm>
            <a:off x="827584" y="2331464"/>
            <a:ext cx="1728192" cy="2059040"/>
            <a:chOff x="827584" y="2331464"/>
            <a:chExt cx="1728192" cy="2059040"/>
          </a:xfrm>
        </p:grpSpPr>
        <p:sp>
          <p:nvSpPr>
            <p:cNvPr id="28" name="Retângulo de cantos arredondados 27"/>
            <p:cNvSpPr/>
            <p:nvPr/>
          </p:nvSpPr>
          <p:spPr>
            <a:xfrm>
              <a:off x="827584" y="2331464"/>
              <a:ext cx="1728192" cy="1080120"/>
            </a:xfrm>
            <a:prstGeom prst="roundRect">
              <a:avLst>
                <a:gd name="adj" fmla="val 79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latin typeface="Kalinga" panose="020B0502040204020203" pitchFamily="34" charset="0"/>
                  <a:cs typeface="Kalinga" panose="020B0502040204020203" pitchFamily="34" charset="0"/>
                </a:rPr>
                <a:t>ID do Projeto</a:t>
              </a:r>
              <a:endParaRPr lang="pt-BR" b="1" dirty="0">
                <a:latin typeface="Kalinga" panose="020B0502040204020203" pitchFamily="34" charset="0"/>
                <a:cs typeface="Kalinga" panose="020B0502040204020203" pitchFamily="34" charset="0"/>
              </a:endParaRPr>
            </a:p>
          </p:txBody>
        </p:sp>
        <p:grpSp>
          <p:nvGrpSpPr>
            <p:cNvPr id="29" name="Grupo 28"/>
            <p:cNvGrpSpPr/>
            <p:nvPr/>
          </p:nvGrpSpPr>
          <p:grpSpPr>
            <a:xfrm>
              <a:off x="1056308" y="3220960"/>
              <a:ext cx="1080120" cy="1169544"/>
              <a:chOff x="1056308" y="3195560"/>
              <a:chExt cx="1080120" cy="1169544"/>
            </a:xfrm>
          </p:grpSpPr>
          <p:sp>
            <p:nvSpPr>
              <p:cNvPr id="30" name="Retângulo 29"/>
              <p:cNvSpPr/>
              <p:nvPr/>
            </p:nvSpPr>
            <p:spPr>
              <a:xfrm>
                <a:off x="1344340" y="4149080"/>
                <a:ext cx="792088" cy="21602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1" name="Conector de seta reta 30"/>
              <p:cNvCxnSpPr/>
              <p:nvPr/>
            </p:nvCxnSpPr>
            <p:spPr>
              <a:xfrm>
                <a:off x="1056308" y="3195560"/>
                <a:ext cx="576064" cy="809504"/>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2" name="Grupo 31"/>
          <p:cNvGrpSpPr/>
          <p:nvPr/>
        </p:nvGrpSpPr>
        <p:grpSpPr>
          <a:xfrm>
            <a:off x="2883963" y="2331464"/>
            <a:ext cx="2099691" cy="2068044"/>
            <a:chOff x="2883963" y="2331464"/>
            <a:chExt cx="2099691" cy="2068044"/>
          </a:xfrm>
        </p:grpSpPr>
        <p:sp>
          <p:nvSpPr>
            <p:cNvPr id="33" name="Retângulo de cantos arredondados 32"/>
            <p:cNvSpPr/>
            <p:nvPr/>
          </p:nvSpPr>
          <p:spPr>
            <a:xfrm>
              <a:off x="3188647" y="2331464"/>
              <a:ext cx="1728192" cy="1080120"/>
            </a:xfrm>
            <a:prstGeom prst="roundRect">
              <a:avLst>
                <a:gd name="adj" fmla="val 79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latin typeface="Kalinga" panose="020B0502040204020203" pitchFamily="34" charset="0"/>
                  <a:cs typeface="Kalinga" panose="020B0502040204020203" pitchFamily="34" charset="0"/>
                </a:rPr>
                <a:t>Nome do Projeto</a:t>
              </a:r>
            </a:p>
          </p:txBody>
        </p:sp>
        <p:grpSp>
          <p:nvGrpSpPr>
            <p:cNvPr id="34" name="Grupo 33"/>
            <p:cNvGrpSpPr/>
            <p:nvPr/>
          </p:nvGrpSpPr>
          <p:grpSpPr>
            <a:xfrm>
              <a:off x="2883963" y="3229964"/>
              <a:ext cx="2099691" cy="1169544"/>
              <a:chOff x="2883963" y="3217264"/>
              <a:chExt cx="2099691" cy="1169544"/>
            </a:xfrm>
          </p:grpSpPr>
          <p:sp>
            <p:nvSpPr>
              <p:cNvPr id="35" name="Retângulo 34"/>
              <p:cNvSpPr/>
              <p:nvPr/>
            </p:nvSpPr>
            <p:spPr>
              <a:xfrm>
                <a:off x="2883963" y="4170784"/>
                <a:ext cx="2099691"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6" name="Conector de seta reta 35"/>
              <p:cNvCxnSpPr/>
              <p:nvPr/>
            </p:nvCxnSpPr>
            <p:spPr>
              <a:xfrm flipH="1">
                <a:off x="3702712" y="3217264"/>
                <a:ext cx="416847" cy="809504"/>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7" name="Elipse 36"/>
          <p:cNvSpPr/>
          <p:nvPr/>
        </p:nvSpPr>
        <p:spPr>
          <a:xfrm>
            <a:off x="2136428" y="3126796"/>
            <a:ext cx="477708" cy="403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t>A</a:t>
            </a:r>
            <a:endParaRPr lang="pt-BR" sz="1600" b="1" dirty="0"/>
          </a:p>
        </p:txBody>
      </p:sp>
      <p:sp>
        <p:nvSpPr>
          <p:cNvPr id="38" name="Elipse 37"/>
          <p:cNvSpPr/>
          <p:nvPr/>
        </p:nvSpPr>
        <p:spPr>
          <a:xfrm>
            <a:off x="4625628" y="3126796"/>
            <a:ext cx="477708" cy="403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t>B</a:t>
            </a:r>
            <a:endParaRPr lang="pt-BR" sz="1600" b="1" dirty="0"/>
          </a:p>
        </p:txBody>
      </p:sp>
      <p:sp>
        <p:nvSpPr>
          <p:cNvPr id="39" name="Retângulo 38"/>
          <p:cNvSpPr/>
          <p:nvPr/>
        </p:nvSpPr>
        <p:spPr>
          <a:xfrm>
            <a:off x="3540853" y="5048944"/>
            <a:ext cx="739047" cy="2088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0" name="Conector de seta reta 39"/>
          <p:cNvCxnSpPr>
            <a:stCxn id="41" idx="3"/>
          </p:cNvCxnSpPr>
          <p:nvPr/>
        </p:nvCxnSpPr>
        <p:spPr>
          <a:xfrm flipV="1">
            <a:off x="1238176" y="5150220"/>
            <a:ext cx="2302677" cy="172326"/>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Retângulo de cantos arredondados 40"/>
          <p:cNvSpPr/>
          <p:nvPr/>
        </p:nvSpPr>
        <p:spPr>
          <a:xfrm>
            <a:off x="419100" y="5110596"/>
            <a:ext cx="819076" cy="423900"/>
          </a:xfrm>
          <a:prstGeom prst="roundRect">
            <a:avLst>
              <a:gd name="adj" fmla="val 79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err="1" smtClean="0">
                <a:latin typeface="Kalinga" panose="020B0502040204020203" pitchFamily="34" charset="0"/>
                <a:cs typeface="Kalinga" panose="020B0502040204020203" pitchFamily="34" charset="0"/>
              </a:rPr>
              <a:t>Repre-sentante</a:t>
            </a:r>
            <a:endParaRPr lang="pt-BR" sz="1000" b="1" dirty="0">
              <a:latin typeface="Kalinga" panose="020B0502040204020203" pitchFamily="34" charset="0"/>
              <a:cs typeface="Kalinga" panose="020B0502040204020203" pitchFamily="34" charset="0"/>
            </a:endParaRPr>
          </a:p>
        </p:txBody>
      </p:sp>
      <p:sp>
        <p:nvSpPr>
          <p:cNvPr id="42" name="Elipse 41"/>
          <p:cNvSpPr/>
          <p:nvPr/>
        </p:nvSpPr>
        <p:spPr>
          <a:xfrm>
            <a:off x="204912" y="5383508"/>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t>H</a:t>
            </a:r>
          </a:p>
        </p:txBody>
      </p:sp>
    </p:spTree>
    <p:extLst>
      <p:ext uri="{BB962C8B-B14F-4D97-AF65-F5344CB8AC3E}">
        <p14:creationId xmlns:p14="http://schemas.microsoft.com/office/powerpoint/2010/main" val="3181716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2"/>
                                        </p:tgtEl>
                                      </p:cBhvr>
                                    </p:animEffect>
                                    <p:set>
                                      <p:cBhvr>
                                        <p:cTn id="7" dur="1" fill="hold">
                                          <p:stCondLst>
                                            <p:cond delay="499"/>
                                          </p:stCondLst>
                                        </p:cTn>
                                        <p:tgtEl>
                                          <p:spTgt spid="62"/>
                                        </p:tgtEl>
                                        <p:attrNameLst>
                                          <p:attrName>style.visibility</p:attrName>
                                        </p:attrNameLst>
                                      </p:cBhvr>
                                      <p:to>
                                        <p:strVal val="hidden"/>
                                      </p:to>
                                    </p:set>
                                  </p:childTnLst>
                                </p:cTn>
                              </p:par>
                              <p:par>
                                <p:cTn id="8" presetID="10" presetClass="exit" presetSubtype="0" fill="hold" grpId="0" nodeType="withEffect" nodePh="1">
                                  <p:stCondLst>
                                    <p:cond delay="0"/>
                                  </p:stCondLst>
                                  <p:endCondLst>
                                    <p:cond evt="begin" delay="0">
                                      <p:tn val="8"/>
                                    </p:cond>
                                  </p:endCondLst>
                                  <p:childTnLst>
                                    <p:animEffect transition="out" filter="fade">
                                      <p:cBhvr>
                                        <p:cTn id="9" dur="500"/>
                                        <p:tgtEl>
                                          <p:spTgt spid="57"/>
                                        </p:tgtEl>
                                      </p:cBhvr>
                                    </p:animEffect>
                                    <p:set>
                                      <p:cBhvr>
                                        <p:cTn id="10" dur="1" fill="hold">
                                          <p:stCondLst>
                                            <p:cond delay="499"/>
                                          </p:stCondLst>
                                        </p:cTn>
                                        <p:tgtEl>
                                          <p:spTgt spid="57"/>
                                        </p:tgtEl>
                                        <p:attrNameLst>
                                          <p:attrName>style.visibility</p:attrName>
                                        </p:attrNameLst>
                                      </p:cBhvr>
                                      <p:to>
                                        <p:strVal val="hidden"/>
                                      </p:to>
                                    </p:se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8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2" presetClass="entr" presetSubtype="8" fill="hold" nodeType="withEffect">
                                  <p:stCondLst>
                                    <p:cond delay="8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700" fill="hold"/>
                                        <p:tgtEl>
                                          <p:spTgt spid="27"/>
                                        </p:tgtEl>
                                        <p:attrNameLst>
                                          <p:attrName>ppt_x</p:attrName>
                                        </p:attrNameLst>
                                      </p:cBhvr>
                                      <p:tavLst>
                                        <p:tav tm="0">
                                          <p:val>
                                            <p:strVal val="0-#ppt_w/2"/>
                                          </p:val>
                                        </p:tav>
                                        <p:tav tm="100000">
                                          <p:val>
                                            <p:strVal val="#ppt_x"/>
                                          </p:val>
                                        </p:tav>
                                      </p:tavLst>
                                    </p:anim>
                                    <p:anim calcmode="lin" valueType="num">
                                      <p:cBhvr additive="base">
                                        <p:cTn id="26" dur="7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700" fill="hold"/>
                                        <p:tgtEl>
                                          <p:spTgt spid="32"/>
                                        </p:tgtEl>
                                        <p:attrNameLst>
                                          <p:attrName>ppt_x</p:attrName>
                                        </p:attrNameLst>
                                      </p:cBhvr>
                                      <p:tavLst>
                                        <p:tav tm="0">
                                          <p:val>
                                            <p:strVal val="0-#ppt_w/2"/>
                                          </p:val>
                                        </p:tav>
                                        <p:tav tm="100000">
                                          <p:val>
                                            <p:strVal val="#ppt_x"/>
                                          </p:val>
                                        </p:tav>
                                      </p:tavLst>
                                    </p:anim>
                                    <p:anim calcmode="lin" valueType="num">
                                      <p:cBhvr additive="base">
                                        <p:cTn id="30" dur="700" fill="hold"/>
                                        <p:tgtEl>
                                          <p:spTgt spid="32"/>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8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130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800"/>
                                        <p:tgtEl>
                                          <p:spTgt spid="38"/>
                                        </p:tgtEl>
                                      </p:cBhvr>
                                    </p:animEffect>
                                  </p:childTnLst>
                                </p:cTn>
                              </p:par>
                              <p:par>
                                <p:cTn id="37" presetID="10" presetClass="entr" presetSubtype="0" fill="hold" grpId="0" nodeType="withEffect">
                                  <p:stCondLst>
                                    <p:cond delay="14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700"/>
                                        <p:tgtEl>
                                          <p:spTgt spid="37"/>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700"/>
                                        <p:tgtEl>
                                          <p:spTgt spid="42"/>
                                        </p:tgtEl>
                                      </p:cBhvr>
                                    </p:animEffect>
                                  </p:childTnLst>
                                </p:cTn>
                              </p:par>
                              <p:par>
                                <p:cTn id="43" presetID="2" presetClass="entr" presetSubtype="8" fill="hold" grpId="0" nodeType="withEffect">
                                  <p:stCondLst>
                                    <p:cond delay="100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0-#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10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0-#ppt_w/2"/>
                                          </p:val>
                                        </p:tav>
                                        <p:tav tm="100000">
                                          <p:val>
                                            <p:strVal val="#ppt_x"/>
                                          </p:val>
                                        </p:tav>
                                      </p:tavLst>
                                    </p:anim>
                                    <p:anim calcmode="lin" valueType="num">
                                      <p:cBhvr additive="base">
                                        <p:cTn id="50" dur="500" fill="hold"/>
                                        <p:tgtEl>
                                          <p:spTgt spid="4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100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0-#ppt_w/2"/>
                                          </p:val>
                                        </p:tav>
                                        <p:tav tm="100000">
                                          <p:val>
                                            <p:strVal val="#ppt_x"/>
                                          </p:val>
                                        </p:tav>
                                      </p:tavLst>
                                    </p:anim>
                                    <p:anim calcmode="lin" valueType="num">
                                      <p:cBhvr additive="base">
                                        <p:cTn id="5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2" grpId="0"/>
      <p:bldP spid="18" grpId="0" animBg="1"/>
      <p:bldP spid="25" grpId="0" animBg="1"/>
      <p:bldP spid="26" grpId="0" animBg="1"/>
      <p:bldP spid="37" grpId="0" animBg="1"/>
      <p:bldP spid="38" grpId="0" animBg="1"/>
      <p:bldP spid="39"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56172" y="2608727"/>
            <a:ext cx="6099472" cy="3454451"/>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Prazo de Execução do Projeto</a:t>
            </a:r>
            <a:endParaRPr lang="pt-BR" b="1" dirty="0">
              <a:solidFill>
                <a:schemeClr val="accent2"/>
              </a:solidFill>
            </a:endParaRPr>
          </a:p>
        </p:txBody>
      </p:sp>
      <p:sp>
        <p:nvSpPr>
          <p:cNvPr id="10" name="Text Box 3"/>
          <p:cNvSpPr txBox="1">
            <a:spLocks noChangeArrowheads="1"/>
          </p:cNvSpPr>
          <p:nvPr/>
        </p:nvSpPr>
        <p:spPr bwMode="auto">
          <a:xfrm>
            <a:off x="573088" y="1700808"/>
            <a:ext cx="8247384" cy="86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500"/>
              </a:spcBef>
            </a:pPr>
            <a:r>
              <a:rPr lang="pt-BR" sz="1400" dirty="0" smtClean="0">
                <a:solidFill>
                  <a:schemeClr val="accent2"/>
                </a:solidFill>
              </a:rPr>
              <a:t>O início do projeto se </a:t>
            </a:r>
            <a:r>
              <a:rPr lang="pt-BR" sz="1400" dirty="0">
                <a:solidFill>
                  <a:schemeClr val="accent2"/>
                </a:solidFill>
              </a:rPr>
              <a:t>dá </a:t>
            </a:r>
            <a:r>
              <a:rPr lang="pt-BR" sz="1400" dirty="0" smtClean="0">
                <a:solidFill>
                  <a:schemeClr val="accent2"/>
                </a:solidFill>
              </a:rPr>
              <a:t>com aporte dos recursos na conta bancária da Cooperativa</a:t>
            </a:r>
          </a:p>
          <a:p>
            <a:pPr marL="285750" indent="-285750">
              <a:spcBef>
                <a:spcPts val="500"/>
              </a:spcBef>
              <a:buFont typeface="Wingdings" panose="05000000000000000000" pitchFamily="2" charset="2"/>
              <a:buChar char="ü"/>
            </a:pPr>
            <a:r>
              <a:rPr lang="pt-BR" sz="1400" dirty="0" smtClean="0">
                <a:solidFill>
                  <a:schemeClr val="accent2"/>
                </a:solidFill>
              </a:rPr>
              <a:t>Atividades propostas no projeto só podem ser executadas a partir desta data</a:t>
            </a:r>
          </a:p>
          <a:p>
            <a:pPr marL="285750" indent="-285750">
              <a:spcBef>
                <a:spcPts val="500"/>
              </a:spcBef>
              <a:buFont typeface="Wingdings" panose="05000000000000000000" pitchFamily="2" charset="2"/>
              <a:buChar char="ü"/>
            </a:pPr>
            <a:r>
              <a:rPr lang="pt-BR" sz="1400" dirty="0" smtClean="0">
                <a:solidFill>
                  <a:schemeClr val="accent2"/>
                </a:solidFill>
              </a:rPr>
              <a:t>Documentos de comprovação de gastos devem ser emitidos a partir desta data</a:t>
            </a:r>
          </a:p>
        </p:txBody>
      </p:sp>
      <p:grpSp>
        <p:nvGrpSpPr>
          <p:cNvPr id="9" name="Grupo 8"/>
          <p:cNvGrpSpPr/>
          <p:nvPr/>
        </p:nvGrpSpPr>
        <p:grpSpPr>
          <a:xfrm>
            <a:off x="682160" y="2812802"/>
            <a:ext cx="3436584" cy="478644"/>
            <a:chOff x="755576" y="3509156"/>
            <a:chExt cx="3333824" cy="478644"/>
          </a:xfrm>
        </p:grpSpPr>
        <p:sp>
          <p:nvSpPr>
            <p:cNvPr id="13" name="Retângulo 12"/>
            <p:cNvSpPr/>
            <p:nvPr/>
          </p:nvSpPr>
          <p:spPr>
            <a:xfrm>
              <a:off x="3696445" y="3785248"/>
              <a:ext cx="392955" cy="2025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a:stCxn id="21" idx="3"/>
            </p:cNvCxnSpPr>
            <p:nvPr/>
          </p:nvCxnSpPr>
          <p:spPr>
            <a:xfrm>
              <a:off x="1475656" y="3721106"/>
              <a:ext cx="2160240" cy="165418"/>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tângulo de cantos arredondados 20"/>
            <p:cNvSpPr/>
            <p:nvPr/>
          </p:nvSpPr>
          <p:spPr>
            <a:xfrm>
              <a:off x="755576" y="3509156"/>
              <a:ext cx="720080" cy="423900"/>
            </a:xfrm>
            <a:prstGeom prst="roundRect">
              <a:avLst>
                <a:gd name="adj" fmla="val 79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Data de Início</a:t>
              </a:r>
              <a:endParaRPr lang="pt-BR" sz="1000" b="1" dirty="0">
                <a:latin typeface="Kalinga" panose="020B0502040204020203" pitchFamily="34" charset="0"/>
                <a:cs typeface="Kalinga" panose="020B0502040204020203" pitchFamily="34" charset="0"/>
              </a:endParaRPr>
            </a:p>
          </p:txBody>
        </p:sp>
      </p:grpSp>
      <p:grpSp>
        <p:nvGrpSpPr>
          <p:cNvPr id="20486" name="Grupo 20485"/>
          <p:cNvGrpSpPr/>
          <p:nvPr/>
        </p:nvGrpSpPr>
        <p:grpSpPr>
          <a:xfrm>
            <a:off x="133028" y="5148058"/>
            <a:ext cx="5239071" cy="491756"/>
            <a:chOff x="323528" y="4854944"/>
            <a:chExt cx="5239071" cy="491756"/>
          </a:xfrm>
        </p:grpSpPr>
        <p:sp>
          <p:nvSpPr>
            <p:cNvPr id="29" name="Retângulo 28"/>
            <p:cNvSpPr/>
            <p:nvPr/>
          </p:nvSpPr>
          <p:spPr>
            <a:xfrm>
              <a:off x="1823200" y="5085184"/>
              <a:ext cx="3739399" cy="14721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0" name="Conector de seta reta 29"/>
            <p:cNvCxnSpPr>
              <a:stCxn id="31" idx="3"/>
            </p:cNvCxnSpPr>
            <p:nvPr/>
          </p:nvCxnSpPr>
          <p:spPr>
            <a:xfrm>
              <a:off x="1305664" y="5100822"/>
              <a:ext cx="492137" cy="57970"/>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Retângulo de cantos arredondados 30"/>
            <p:cNvSpPr/>
            <p:nvPr/>
          </p:nvSpPr>
          <p:spPr>
            <a:xfrm>
              <a:off x="323528" y="4854944"/>
              <a:ext cx="982136" cy="491756"/>
            </a:xfrm>
            <a:prstGeom prst="roundRect">
              <a:avLst>
                <a:gd name="adj" fmla="val 79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Desconto de RDA (Taxa Adm.)</a:t>
              </a:r>
              <a:endParaRPr lang="pt-BR" sz="1000" b="1" dirty="0">
                <a:latin typeface="Kalinga" panose="020B0502040204020203" pitchFamily="34" charset="0"/>
                <a:cs typeface="Kalinga" panose="020B0502040204020203" pitchFamily="34" charset="0"/>
              </a:endParaRPr>
            </a:p>
          </p:txBody>
        </p:sp>
      </p:grpSp>
      <p:sp>
        <p:nvSpPr>
          <p:cNvPr id="14" name="Elipse 13"/>
          <p:cNvSpPr/>
          <p:nvPr/>
        </p:nvSpPr>
        <p:spPr>
          <a:xfrm>
            <a:off x="530880" y="3070902"/>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C</a:t>
            </a:r>
            <a:endParaRPr lang="pt-BR" sz="1400" b="1" dirty="0"/>
          </a:p>
        </p:txBody>
      </p:sp>
      <p:sp>
        <p:nvSpPr>
          <p:cNvPr id="16"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Tree>
    <p:extLst>
      <p:ext uri="{BB962C8B-B14F-4D97-AF65-F5344CB8AC3E}">
        <p14:creationId xmlns:p14="http://schemas.microsoft.com/office/powerpoint/2010/main" val="12201574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par>
                                <p:cTn id="11" presetID="10" presetClass="entr" presetSubtype="0" fill="hold" nodeType="withEffect">
                                  <p:stCondLst>
                                    <p:cond delay="11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nodeType="withEffect">
                                  <p:stCondLst>
                                    <p:cond delay="1500"/>
                                  </p:stCondLst>
                                  <p:childTnLst>
                                    <p:set>
                                      <p:cBhvr>
                                        <p:cTn id="18" dur="1" fill="hold">
                                          <p:stCondLst>
                                            <p:cond delay="0"/>
                                          </p:stCondLst>
                                        </p:cTn>
                                        <p:tgtEl>
                                          <p:spTgt spid="20486"/>
                                        </p:tgtEl>
                                        <p:attrNameLst>
                                          <p:attrName>style.visibility</p:attrName>
                                        </p:attrNameLst>
                                      </p:cBhvr>
                                      <p:to>
                                        <p:strVal val="visible"/>
                                      </p:to>
                                    </p:set>
                                    <p:animEffect transition="in" filter="fade">
                                      <p:cBhvr>
                                        <p:cTn id="19"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74675" y="1950864"/>
            <a:ext cx="8001000" cy="707256"/>
          </a:xfrm>
          <a:prstGeom prst="rect">
            <a:avLst/>
          </a:prstGeom>
          <a:solidFill>
            <a:srgbClr val="C00000"/>
          </a:solidFill>
          <a:ln w="15875">
            <a:noFill/>
          </a:ln>
          <a:effectLst>
            <a:outerShdw dist="101600" dir="2700000" algn="ctr" rotWithShape="0">
              <a:schemeClr val="bg1">
                <a:lumMod val="50000"/>
                <a:alpha val="7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0"/>
              </a:spcAft>
            </a:pPr>
            <a:r>
              <a:rPr lang="pt-BR" sz="1400" b="1" dirty="0">
                <a:solidFill>
                  <a:schemeClr val="bg1"/>
                </a:solidFill>
              </a:rPr>
              <a:t>O grupo deverá encerrar a prestação de contas do projeto até o prazo máximo de 45 </a:t>
            </a:r>
            <a:r>
              <a:rPr lang="pt-BR" sz="1400" b="1" dirty="0" smtClean="0">
                <a:solidFill>
                  <a:schemeClr val="bg1"/>
                </a:solidFill>
              </a:rPr>
              <a:t>dias após a </a:t>
            </a:r>
            <a:r>
              <a:rPr lang="pt-BR" sz="1400" b="1" dirty="0">
                <a:solidFill>
                  <a:schemeClr val="bg1"/>
                </a:solidFill>
              </a:rPr>
              <a:t>data de DEPÓSITO da </a:t>
            </a:r>
            <a:r>
              <a:rPr lang="pt-BR" sz="1400" b="1" dirty="0" smtClean="0">
                <a:solidFill>
                  <a:schemeClr val="bg1"/>
                </a:solidFill>
              </a:rPr>
              <a:t>última </a:t>
            </a:r>
            <a:r>
              <a:rPr lang="pt-BR" sz="1400" b="1" dirty="0">
                <a:solidFill>
                  <a:schemeClr val="bg1"/>
                </a:solidFill>
              </a:rPr>
              <a:t>parcela.</a:t>
            </a:r>
            <a:endParaRPr lang="pt-BR" sz="1400" b="1" dirty="0" smtClean="0">
              <a:solidFill>
                <a:schemeClr val="bg1"/>
              </a:solidFill>
            </a:endParaRPr>
          </a:p>
        </p:txBody>
      </p:sp>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Prazo de Execução do Projeto</a:t>
            </a:r>
            <a:endParaRPr lang="pt-BR" b="1" dirty="0">
              <a:solidFill>
                <a:schemeClr val="accent2"/>
              </a:solidFill>
            </a:endParaRPr>
          </a:p>
        </p:txBody>
      </p:sp>
      <p:sp>
        <p:nvSpPr>
          <p:cNvPr id="6"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7" name="Text Box 3"/>
          <p:cNvSpPr txBox="1">
            <a:spLocks noChangeArrowheads="1"/>
          </p:cNvSpPr>
          <p:nvPr/>
        </p:nvSpPr>
        <p:spPr bwMode="auto">
          <a:xfrm>
            <a:off x="573088" y="2924944"/>
            <a:ext cx="70952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600" dirty="0" smtClean="0">
                <a:solidFill>
                  <a:schemeClr val="accent2"/>
                </a:solidFill>
              </a:rPr>
              <a:t>Finalização de todos os pagamentos e encerramento da conta bancária</a:t>
            </a:r>
          </a:p>
          <a:p>
            <a:pPr marL="285750" indent="-285750">
              <a:spcBef>
                <a:spcPct val="50000"/>
              </a:spcBef>
              <a:buFont typeface="Wingdings" panose="05000000000000000000" pitchFamily="2" charset="2"/>
              <a:buChar char="ü"/>
            </a:pPr>
            <a:r>
              <a:rPr lang="pt-BR" sz="1600" dirty="0" smtClean="0">
                <a:solidFill>
                  <a:schemeClr val="accent2"/>
                </a:solidFill>
              </a:rPr>
              <a:t>Entrega de todas notas fiscais</a:t>
            </a:r>
          </a:p>
          <a:p>
            <a:pPr marL="285750" indent="-285750">
              <a:spcBef>
                <a:spcPct val="50000"/>
              </a:spcBef>
              <a:buFont typeface="Wingdings" panose="05000000000000000000" pitchFamily="2" charset="2"/>
              <a:buChar char="ü"/>
            </a:pPr>
            <a:r>
              <a:rPr lang="pt-BR" sz="1600" dirty="0" smtClean="0">
                <a:solidFill>
                  <a:schemeClr val="accent2"/>
                </a:solidFill>
              </a:rPr>
              <a:t>Elaboração e entrega das cartas de justificativa</a:t>
            </a:r>
            <a:endParaRPr lang="pt-BR" sz="1600" dirty="0">
              <a:solidFill>
                <a:schemeClr val="accent2"/>
              </a:solidFill>
            </a:endParaRPr>
          </a:p>
        </p:txBody>
      </p:sp>
      <p:pic>
        <p:nvPicPr>
          <p:cNvPr id="8" name="Imagem 7"/>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56172" y="2608727"/>
            <a:ext cx="6099472" cy="3454451"/>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
        <p:nvSpPr>
          <p:cNvPr id="9" name="Text Box 3"/>
          <p:cNvSpPr txBox="1">
            <a:spLocks noChangeArrowheads="1"/>
          </p:cNvSpPr>
          <p:nvPr/>
        </p:nvSpPr>
        <p:spPr bwMode="auto">
          <a:xfrm>
            <a:off x="573088" y="1700808"/>
            <a:ext cx="8247384" cy="86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500"/>
              </a:spcBef>
            </a:pPr>
            <a:r>
              <a:rPr lang="pt-BR" sz="1400" dirty="0" smtClean="0">
                <a:solidFill>
                  <a:schemeClr val="accent2"/>
                </a:solidFill>
              </a:rPr>
              <a:t>O início do projeto se </a:t>
            </a:r>
            <a:r>
              <a:rPr lang="pt-BR" sz="1400" dirty="0">
                <a:solidFill>
                  <a:schemeClr val="accent2"/>
                </a:solidFill>
              </a:rPr>
              <a:t>dá </a:t>
            </a:r>
            <a:r>
              <a:rPr lang="pt-BR" sz="1400" dirty="0" smtClean="0">
                <a:solidFill>
                  <a:schemeClr val="accent2"/>
                </a:solidFill>
              </a:rPr>
              <a:t>com aporte dos recursos na conta bancária da Cooperativa</a:t>
            </a:r>
          </a:p>
          <a:p>
            <a:pPr marL="285750" indent="-285750">
              <a:spcBef>
                <a:spcPts val="500"/>
              </a:spcBef>
              <a:buFont typeface="Wingdings" panose="05000000000000000000" pitchFamily="2" charset="2"/>
              <a:buChar char="ü"/>
            </a:pPr>
            <a:r>
              <a:rPr lang="pt-BR" sz="1400" dirty="0" smtClean="0">
                <a:solidFill>
                  <a:schemeClr val="accent2"/>
                </a:solidFill>
              </a:rPr>
              <a:t>Atividades propostas no projeto só podem ser executadas a partir desta data</a:t>
            </a:r>
          </a:p>
          <a:p>
            <a:pPr marL="285750" indent="-285750">
              <a:spcBef>
                <a:spcPts val="500"/>
              </a:spcBef>
              <a:buFont typeface="Wingdings" panose="05000000000000000000" pitchFamily="2" charset="2"/>
              <a:buChar char="ü"/>
            </a:pPr>
            <a:r>
              <a:rPr lang="pt-BR" sz="1400" dirty="0" smtClean="0">
                <a:solidFill>
                  <a:schemeClr val="accent2"/>
                </a:solidFill>
              </a:rPr>
              <a:t>Documentos de comprovação de gastos devem ser emitidos a partir desta data</a:t>
            </a:r>
          </a:p>
        </p:txBody>
      </p:sp>
      <p:grpSp>
        <p:nvGrpSpPr>
          <p:cNvPr id="10" name="Grupo 9"/>
          <p:cNvGrpSpPr/>
          <p:nvPr/>
        </p:nvGrpSpPr>
        <p:grpSpPr>
          <a:xfrm>
            <a:off x="682160" y="2812802"/>
            <a:ext cx="3436584" cy="478644"/>
            <a:chOff x="755576" y="3509156"/>
            <a:chExt cx="3333824" cy="478644"/>
          </a:xfrm>
        </p:grpSpPr>
        <p:sp>
          <p:nvSpPr>
            <p:cNvPr id="11" name="Retângulo 10"/>
            <p:cNvSpPr/>
            <p:nvPr/>
          </p:nvSpPr>
          <p:spPr>
            <a:xfrm>
              <a:off x="3696445" y="3785248"/>
              <a:ext cx="392955" cy="2025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de seta reta 11"/>
            <p:cNvCxnSpPr>
              <a:stCxn id="13" idx="3"/>
            </p:cNvCxnSpPr>
            <p:nvPr/>
          </p:nvCxnSpPr>
          <p:spPr>
            <a:xfrm>
              <a:off x="1475656" y="3721106"/>
              <a:ext cx="2160240" cy="165418"/>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tângulo de cantos arredondados 12"/>
            <p:cNvSpPr/>
            <p:nvPr/>
          </p:nvSpPr>
          <p:spPr>
            <a:xfrm>
              <a:off x="755576" y="3509156"/>
              <a:ext cx="720080" cy="423900"/>
            </a:xfrm>
            <a:prstGeom prst="roundRect">
              <a:avLst>
                <a:gd name="adj" fmla="val 79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Data de Início</a:t>
              </a:r>
              <a:endParaRPr lang="pt-BR" sz="1000" b="1" dirty="0">
                <a:latin typeface="Kalinga" panose="020B0502040204020203" pitchFamily="34" charset="0"/>
                <a:cs typeface="Kalinga" panose="020B0502040204020203" pitchFamily="34" charset="0"/>
              </a:endParaRPr>
            </a:p>
          </p:txBody>
        </p:sp>
      </p:grpSp>
      <p:grpSp>
        <p:nvGrpSpPr>
          <p:cNvPr id="14" name="Grupo 13"/>
          <p:cNvGrpSpPr/>
          <p:nvPr/>
        </p:nvGrpSpPr>
        <p:grpSpPr>
          <a:xfrm>
            <a:off x="133028" y="5148058"/>
            <a:ext cx="5239071" cy="491756"/>
            <a:chOff x="323528" y="4854944"/>
            <a:chExt cx="5239071" cy="491756"/>
          </a:xfrm>
        </p:grpSpPr>
        <p:sp>
          <p:nvSpPr>
            <p:cNvPr id="15" name="Retângulo 14"/>
            <p:cNvSpPr/>
            <p:nvPr/>
          </p:nvSpPr>
          <p:spPr>
            <a:xfrm>
              <a:off x="1823200" y="5085184"/>
              <a:ext cx="3739399" cy="14721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de seta reta 15"/>
            <p:cNvCxnSpPr>
              <a:stCxn id="17" idx="3"/>
            </p:cNvCxnSpPr>
            <p:nvPr/>
          </p:nvCxnSpPr>
          <p:spPr>
            <a:xfrm>
              <a:off x="1305664" y="5100822"/>
              <a:ext cx="492137" cy="57970"/>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Retângulo de cantos arredondados 16"/>
            <p:cNvSpPr/>
            <p:nvPr/>
          </p:nvSpPr>
          <p:spPr>
            <a:xfrm>
              <a:off x="323528" y="4854944"/>
              <a:ext cx="982136" cy="491756"/>
            </a:xfrm>
            <a:prstGeom prst="roundRect">
              <a:avLst>
                <a:gd name="adj" fmla="val 79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latin typeface="Kalinga" panose="020B0502040204020203" pitchFamily="34" charset="0"/>
                  <a:cs typeface="Kalinga" panose="020B0502040204020203" pitchFamily="34" charset="0"/>
                </a:rPr>
                <a:t>Desconto de RDA (Taxa Adm.)</a:t>
              </a:r>
              <a:endParaRPr lang="pt-BR" sz="1000" b="1" dirty="0">
                <a:latin typeface="Kalinga" panose="020B0502040204020203" pitchFamily="34" charset="0"/>
                <a:cs typeface="Kalinga" panose="020B0502040204020203" pitchFamily="34" charset="0"/>
              </a:endParaRPr>
            </a:p>
          </p:txBody>
        </p:sp>
      </p:grpSp>
      <p:sp>
        <p:nvSpPr>
          <p:cNvPr id="18" name="Elipse 17"/>
          <p:cNvSpPr/>
          <p:nvPr/>
        </p:nvSpPr>
        <p:spPr>
          <a:xfrm>
            <a:off x="530880" y="3070902"/>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C</a:t>
            </a:r>
            <a:endParaRPr lang="pt-BR" sz="1400" b="1" dirty="0"/>
          </a:p>
        </p:txBody>
      </p:sp>
    </p:spTree>
    <p:extLst>
      <p:ext uri="{BB962C8B-B14F-4D97-AF65-F5344CB8AC3E}">
        <p14:creationId xmlns:p14="http://schemas.microsoft.com/office/powerpoint/2010/main" val="15550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3088" y="13889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Relatório de Atividades e Alterações no Projeto</a:t>
            </a:r>
            <a:endParaRPr lang="pt-BR" b="1" dirty="0">
              <a:solidFill>
                <a:schemeClr val="accent2"/>
              </a:solidFill>
            </a:endParaRPr>
          </a:p>
        </p:txBody>
      </p:sp>
      <p:grpSp>
        <p:nvGrpSpPr>
          <p:cNvPr id="3" name="Grupo 2"/>
          <p:cNvGrpSpPr/>
          <p:nvPr/>
        </p:nvGrpSpPr>
        <p:grpSpPr>
          <a:xfrm>
            <a:off x="4735390" y="1908719"/>
            <a:ext cx="4044092" cy="3968374"/>
            <a:chOff x="9784659" y="1889074"/>
            <a:chExt cx="4065978" cy="3316135"/>
          </a:xfrm>
        </p:grpSpPr>
        <p:sp>
          <p:nvSpPr>
            <p:cNvPr id="26" name="Retângulo de cantos arredondados 25"/>
            <p:cNvSpPr/>
            <p:nvPr/>
          </p:nvSpPr>
          <p:spPr>
            <a:xfrm>
              <a:off x="9784659" y="1892325"/>
              <a:ext cx="4065976" cy="331288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27" name="Retângulo de cantos arredondados 26"/>
            <p:cNvSpPr/>
            <p:nvPr/>
          </p:nvSpPr>
          <p:spPr>
            <a:xfrm>
              <a:off x="9784661" y="1889074"/>
              <a:ext cx="4065976" cy="191286"/>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latin typeface="+mj-lt"/>
                  <a:cs typeface="Kalinga" panose="020B0502040204020203" pitchFamily="34" charset="0"/>
                </a:rPr>
                <a:t>Alterações no Projeto</a:t>
              </a:r>
              <a:endParaRPr lang="pt-BR" sz="1200" b="1" dirty="0">
                <a:latin typeface="+mj-lt"/>
                <a:cs typeface="Kalinga" panose="020B0502040204020203" pitchFamily="34" charset="0"/>
              </a:endParaRPr>
            </a:p>
          </p:txBody>
        </p:sp>
        <p:sp>
          <p:nvSpPr>
            <p:cNvPr id="28" name="Text Box 3"/>
            <p:cNvSpPr txBox="1">
              <a:spLocks noChangeArrowheads="1"/>
            </p:cNvSpPr>
            <p:nvPr/>
          </p:nvSpPr>
          <p:spPr bwMode="auto">
            <a:xfrm>
              <a:off x="10067878" y="2846439"/>
              <a:ext cx="3382211" cy="14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spcBef>
                  <a:spcPts val="1800"/>
                </a:spcBef>
                <a:buFont typeface="Wingdings" panose="05000000000000000000" pitchFamily="2" charset="2"/>
                <a:buChar char="ü"/>
              </a:pPr>
              <a:r>
                <a:rPr lang="pt-BR" sz="1100" dirty="0">
                  <a:solidFill>
                    <a:schemeClr val="accent2"/>
                  </a:solidFill>
                </a:rPr>
                <a:t>Alterações nas atividades, readequações orçamentárias</a:t>
              </a:r>
              <a:r>
                <a:rPr lang="pt-BR" sz="1100" baseline="30000" dirty="0">
                  <a:solidFill>
                    <a:schemeClr val="accent2"/>
                  </a:solidFill>
                </a:rPr>
                <a:t>(1)</a:t>
              </a:r>
              <a:r>
                <a:rPr lang="pt-BR" sz="1100" dirty="0">
                  <a:solidFill>
                    <a:schemeClr val="accent2"/>
                  </a:solidFill>
                </a:rPr>
                <a:t> e prorrogação do prazo de execução do projeto, deverão ser requeridas entrando em contato com a Secretaria Municipal de Cultura. A Cooperativa deve ser notificada de qualquer alteração no projeto.</a:t>
              </a:r>
              <a:endParaRPr lang="pt-BR" sz="1100" dirty="0" smtClean="0">
                <a:solidFill>
                  <a:schemeClr val="accent2"/>
                </a:solidFill>
              </a:endParaRPr>
            </a:p>
            <a:p>
              <a:pPr marL="285750" indent="-285750" algn="just">
                <a:spcBef>
                  <a:spcPts val="1800"/>
                </a:spcBef>
                <a:buFont typeface="Wingdings" panose="05000000000000000000" pitchFamily="2" charset="2"/>
                <a:buChar char="ü"/>
              </a:pPr>
              <a:r>
                <a:rPr lang="pt-BR" sz="1100" dirty="0" smtClean="0">
                  <a:solidFill>
                    <a:schemeClr val="accent2"/>
                  </a:solidFill>
                </a:rPr>
                <a:t>As alterações só poderão ser incorporadas ao projeto após aprovação da SMC.</a:t>
              </a:r>
            </a:p>
          </p:txBody>
        </p:sp>
      </p:grpSp>
      <p:grpSp>
        <p:nvGrpSpPr>
          <p:cNvPr id="2" name="Grupo 1"/>
          <p:cNvGrpSpPr/>
          <p:nvPr/>
        </p:nvGrpSpPr>
        <p:grpSpPr>
          <a:xfrm>
            <a:off x="352238" y="1914147"/>
            <a:ext cx="4122218" cy="3963126"/>
            <a:chOff x="352128" y="1959201"/>
            <a:chExt cx="4065976" cy="3316135"/>
          </a:xfrm>
        </p:grpSpPr>
        <p:sp>
          <p:nvSpPr>
            <p:cNvPr id="11" name="Retângulo de cantos arredondados 10"/>
            <p:cNvSpPr/>
            <p:nvPr/>
          </p:nvSpPr>
          <p:spPr>
            <a:xfrm>
              <a:off x="352128" y="1962452"/>
              <a:ext cx="4065976" cy="3312884"/>
            </a:xfrm>
            <a:prstGeom prst="roundRect">
              <a:avLst>
                <a:gd name="adj" fmla="val 4623"/>
              </a:avLst>
            </a:prstGeom>
            <a:solidFill>
              <a:schemeClr val="bg1"/>
            </a:solidFill>
            <a:ln w="19050">
              <a:solidFill>
                <a:srgbClr val="C00000"/>
              </a:solidFill>
            </a:ln>
            <a:effectLst>
              <a:outerShdw blurRad="50800" dist="635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latin typeface="+mj-lt"/>
                <a:cs typeface="Kalinga" panose="020B0502040204020203" pitchFamily="34" charset="0"/>
              </a:endParaRPr>
            </a:p>
          </p:txBody>
        </p:sp>
        <p:sp>
          <p:nvSpPr>
            <p:cNvPr id="12" name="Retângulo de cantos arredondados 11"/>
            <p:cNvSpPr/>
            <p:nvPr/>
          </p:nvSpPr>
          <p:spPr>
            <a:xfrm>
              <a:off x="352128" y="1959201"/>
              <a:ext cx="4065976" cy="191284"/>
            </a:xfrm>
            <a:prstGeom prst="roundRect">
              <a:avLst>
                <a:gd name="adj" fmla="val 7919"/>
              </a:avLst>
            </a:prstGeom>
            <a:solidFill>
              <a:srgbClr val="C00000"/>
            </a:solidFill>
            <a:ln>
              <a:solidFill>
                <a:srgbClr val="C00000"/>
              </a:solidFill>
            </a:ln>
            <a:effectLst>
              <a:outerShdw blurRad="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latin typeface="+mj-lt"/>
                  <a:cs typeface="Kalinga" panose="020B0502040204020203" pitchFamily="34" charset="0"/>
                </a:rPr>
                <a:t>Relatório de Atividades</a:t>
              </a:r>
              <a:endParaRPr lang="pt-BR" sz="1200" b="1" dirty="0">
                <a:latin typeface="+mj-lt"/>
                <a:cs typeface="Kalinga" panose="020B0502040204020203" pitchFamily="34" charset="0"/>
              </a:endParaRPr>
            </a:p>
          </p:txBody>
        </p:sp>
      </p:grpSp>
      <p:sp>
        <p:nvSpPr>
          <p:cNvPr id="14"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15" name="CaixaDeTexto 14"/>
          <p:cNvSpPr txBox="1"/>
          <p:nvPr/>
        </p:nvSpPr>
        <p:spPr>
          <a:xfrm>
            <a:off x="604366" y="6288779"/>
            <a:ext cx="6431434" cy="400110"/>
          </a:xfrm>
          <a:prstGeom prst="rect">
            <a:avLst/>
          </a:prstGeom>
          <a:noFill/>
        </p:spPr>
        <p:txBody>
          <a:bodyPr wrap="square" rtlCol="0">
            <a:spAutoFit/>
          </a:bodyPr>
          <a:lstStyle/>
          <a:p>
            <a:r>
              <a:rPr lang="pt-BR" sz="1000" baseline="30000" dirty="0" smtClean="0">
                <a:solidFill>
                  <a:srgbClr val="C00000"/>
                </a:solidFill>
              </a:rPr>
              <a:t>(1) </a:t>
            </a:r>
            <a:r>
              <a:rPr lang="pt-BR" sz="1000" dirty="0" smtClean="0">
                <a:solidFill>
                  <a:srgbClr val="C00000"/>
                </a:solidFill>
              </a:rPr>
              <a:t>Criação de novas rubricas orçamentárias, alteração de valores dos itens de recursos humanos, mudanças estruturais no orçamento.</a:t>
            </a:r>
            <a:endParaRPr lang="pt-BR" sz="1000" baseline="30000" dirty="0">
              <a:solidFill>
                <a:srgbClr val="C00000"/>
              </a:solidFill>
            </a:endParaRPr>
          </a:p>
        </p:txBody>
      </p:sp>
      <p:sp>
        <p:nvSpPr>
          <p:cNvPr id="16" name="Text Box 3"/>
          <p:cNvSpPr txBox="1">
            <a:spLocks noChangeArrowheads="1"/>
          </p:cNvSpPr>
          <p:nvPr/>
        </p:nvSpPr>
        <p:spPr bwMode="auto">
          <a:xfrm>
            <a:off x="352238" y="2207036"/>
            <a:ext cx="4122105" cy="367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ts val="900"/>
              </a:lnSpc>
              <a:spcBef>
                <a:spcPts val="1800"/>
              </a:spcBef>
            </a:pPr>
            <a:r>
              <a:rPr lang="pt-BR" sz="1000" b="1" dirty="0" smtClean="0">
                <a:solidFill>
                  <a:schemeClr val="accent2"/>
                </a:solidFill>
              </a:rPr>
              <a:t>Relatório de Atividades</a:t>
            </a:r>
            <a:endParaRPr lang="pt-BR" sz="1000" dirty="0" smtClean="0">
              <a:solidFill>
                <a:schemeClr val="accent2"/>
              </a:solidFill>
            </a:endParaRPr>
          </a:p>
          <a:p>
            <a:pPr marL="285750" indent="-285750" algn="just">
              <a:lnSpc>
                <a:spcPts val="900"/>
              </a:lnSpc>
              <a:spcBef>
                <a:spcPts val="1800"/>
              </a:spcBef>
              <a:buFont typeface="Wingdings" panose="05000000000000000000" pitchFamily="2" charset="2"/>
              <a:buChar char="ü"/>
            </a:pPr>
            <a:r>
              <a:rPr lang="pt-BR" sz="1000" dirty="0" smtClean="0">
                <a:solidFill>
                  <a:schemeClr val="accent2"/>
                </a:solidFill>
              </a:rPr>
              <a:t>Fomento </a:t>
            </a:r>
            <a:r>
              <a:rPr lang="pt-BR" sz="1000" dirty="0">
                <a:solidFill>
                  <a:schemeClr val="accent2"/>
                </a:solidFill>
              </a:rPr>
              <a:t>Teatro: Deverá ser entregue no final de cada </a:t>
            </a:r>
            <a:r>
              <a:rPr lang="pt-BR" sz="1000" dirty="0" smtClean="0">
                <a:solidFill>
                  <a:schemeClr val="accent2"/>
                </a:solidFill>
              </a:rPr>
              <a:t>etapa, </a:t>
            </a:r>
            <a:r>
              <a:rPr lang="pt-BR" sz="1000" dirty="0">
                <a:solidFill>
                  <a:schemeClr val="accent2"/>
                </a:solidFill>
              </a:rPr>
              <a:t>conforme o termo de fixação de datas e condiciona o </a:t>
            </a:r>
            <a:r>
              <a:rPr lang="pt-BR" sz="1000" dirty="0" smtClean="0">
                <a:solidFill>
                  <a:schemeClr val="accent2"/>
                </a:solidFill>
              </a:rPr>
              <a:t>recebimento </a:t>
            </a:r>
            <a:r>
              <a:rPr lang="pt-BR" sz="1000" dirty="0">
                <a:solidFill>
                  <a:schemeClr val="accent2"/>
                </a:solidFill>
              </a:rPr>
              <a:t>da 2ª e 3ª parcela do projeto</a:t>
            </a:r>
            <a:r>
              <a:rPr lang="pt-BR" sz="1000" dirty="0" smtClean="0">
                <a:solidFill>
                  <a:schemeClr val="accent2"/>
                </a:solidFill>
              </a:rPr>
              <a:t>.</a:t>
            </a:r>
          </a:p>
          <a:p>
            <a:pPr marL="285750" indent="-285750" algn="just">
              <a:lnSpc>
                <a:spcPts val="900"/>
              </a:lnSpc>
              <a:spcBef>
                <a:spcPts val="1800"/>
              </a:spcBef>
              <a:buFont typeface="Wingdings" panose="05000000000000000000" pitchFamily="2" charset="2"/>
              <a:buChar char="ü"/>
            </a:pPr>
            <a:r>
              <a:rPr lang="pt-BR" sz="1000" dirty="0">
                <a:solidFill>
                  <a:schemeClr val="accent2"/>
                </a:solidFill>
              </a:rPr>
              <a:t>Fomento Dança</a:t>
            </a:r>
            <a:r>
              <a:rPr lang="pt-BR" sz="1000" dirty="0" smtClean="0">
                <a:solidFill>
                  <a:schemeClr val="accent2"/>
                </a:solidFill>
              </a:rPr>
              <a:t>: </a:t>
            </a:r>
            <a:r>
              <a:rPr lang="pt-BR" sz="1000" dirty="0">
                <a:solidFill>
                  <a:schemeClr val="accent2"/>
                </a:solidFill>
              </a:rPr>
              <a:t>Deverá ser entregue </a:t>
            </a:r>
            <a:r>
              <a:rPr lang="pt-BR" sz="1000" dirty="0" smtClean="0">
                <a:solidFill>
                  <a:schemeClr val="accent2"/>
                </a:solidFill>
              </a:rPr>
              <a:t>na conclusão do projeto e condiciona o recebimento da 2ª parcela.</a:t>
            </a:r>
            <a:endParaRPr lang="pt-BR" sz="1000" b="1" dirty="0">
              <a:solidFill>
                <a:schemeClr val="accent2"/>
              </a:solidFill>
            </a:endParaRPr>
          </a:p>
          <a:p>
            <a:pPr marL="285750" indent="-285750" algn="just">
              <a:lnSpc>
                <a:spcPts val="900"/>
              </a:lnSpc>
              <a:spcBef>
                <a:spcPts val="1800"/>
              </a:spcBef>
              <a:buFont typeface="Wingdings" panose="05000000000000000000" pitchFamily="2" charset="2"/>
              <a:buChar char="ü"/>
            </a:pPr>
            <a:r>
              <a:rPr lang="pt-BR" sz="1000" dirty="0" smtClean="0">
                <a:solidFill>
                  <a:schemeClr val="accent2"/>
                </a:solidFill>
              </a:rPr>
              <a:t>Fomento </a:t>
            </a:r>
            <a:r>
              <a:rPr lang="pt-BR" sz="1000" dirty="0">
                <a:solidFill>
                  <a:schemeClr val="accent2"/>
                </a:solidFill>
              </a:rPr>
              <a:t>Circo: Deverá ser entregue no final de cada </a:t>
            </a:r>
            <a:r>
              <a:rPr lang="pt-BR" sz="1000" dirty="0" smtClean="0">
                <a:solidFill>
                  <a:schemeClr val="accent2"/>
                </a:solidFill>
              </a:rPr>
              <a:t>etapa, a partir do primeiro depósito em conta </a:t>
            </a:r>
            <a:r>
              <a:rPr lang="pt-BR" sz="1000" dirty="0">
                <a:solidFill>
                  <a:schemeClr val="accent2"/>
                </a:solidFill>
              </a:rPr>
              <a:t>e condiciona o </a:t>
            </a:r>
            <a:r>
              <a:rPr lang="pt-BR" sz="1000" dirty="0" smtClean="0">
                <a:solidFill>
                  <a:schemeClr val="accent2"/>
                </a:solidFill>
              </a:rPr>
              <a:t>recebimento </a:t>
            </a:r>
            <a:r>
              <a:rPr lang="pt-BR" sz="1000" dirty="0">
                <a:solidFill>
                  <a:schemeClr val="accent2"/>
                </a:solidFill>
              </a:rPr>
              <a:t>da 2ª e 3ª parcela do </a:t>
            </a:r>
            <a:r>
              <a:rPr lang="pt-BR" sz="1000" dirty="0" smtClean="0">
                <a:solidFill>
                  <a:schemeClr val="accent2"/>
                </a:solidFill>
              </a:rPr>
              <a:t>projeto.</a:t>
            </a:r>
          </a:p>
          <a:p>
            <a:pPr algn="just">
              <a:lnSpc>
                <a:spcPts val="900"/>
              </a:lnSpc>
              <a:spcBef>
                <a:spcPts val="1800"/>
              </a:spcBef>
            </a:pPr>
            <a:r>
              <a:rPr lang="pt-BR" sz="1000" dirty="0" smtClean="0">
                <a:solidFill>
                  <a:schemeClr val="accent2"/>
                </a:solidFill>
              </a:rPr>
              <a:t>Os relatórios geralmente contém todo o material de divulgação, relação completa com descrição de todas as atividades realizadas no projeto (com registro fotográfico ou em vídeo em DVD), e, se houver publicação, prova final da gráfica ou a própria publicação.</a:t>
            </a:r>
            <a:endParaRPr lang="pt-BR" sz="1000" b="1" dirty="0" smtClean="0">
              <a:solidFill>
                <a:schemeClr val="accent2"/>
              </a:solidFill>
            </a:endParaRPr>
          </a:p>
          <a:p>
            <a:pPr algn="just">
              <a:lnSpc>
                <a:spcPts val="900"/>
              </a:lnSpc>
              <a:spcBef>
                <a:spcPts val="1800"/>
              </a:spcBef>
            </a:pPr>
            <a:r>
              <a:rPr lang="pt-BR" sz="1000" b="1" dirty="0" smtClean="0">
                <a:solidFill>
                  <a:schemeClr val="accent2"/>
                </a:solidFill>
              </a:rPr>
              <a:t>Relatório Financeiro</a:t>
            </a:r>
          </a:p>
          <a:p>
            <a:pPr algn="just">
              <a:lnSpc>
                <a:spcPts val="900"/>
              </a:lnSpc>
              <a:spcBef>
                <a:spcPts val="1800"/>
              </a:spcBef>
            </a:pPr>
            <a:r>
              <a:rPr lang="pt-BR" sz="1000" dirty="0" smtClean="0">
                <a:solidFill>
                  <a:schemeClr val="accent2"/>
                </a:solidFill>
              </a:rPr>
              <a:t>Elaborado conjuntamente entre os grupos e o Departamento de Prestação de Contas da Cooperativa. Nele estão presentes o relatório orçamentário e a relação de todas as despesas realizadas no projeto. </a:t>
            </a:r>
            <a:endParaRPr lang="pt-BR" sz="1000" b="1" dirty="0" smtClean="0">
              <a:solidFill>
                <a:schemeClr val="accent2"/>
              </a:solidFill>
            </a:endParaRPr>
          </a:p>
        </p:txBody>
      </p:sp>
    </p:spTree>
    <p:extLst>
      <p:ext uri="{BB962C8B-B14F-4D97-AF65-F5344CB8AC3E}">
        <p14:creationId xmlns:p14="http://schemas.microsoft.com/office/powerpoint/2010/main" val="474168330"/>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53217"/>
          <a:stretch/>
        </p:blipFill>
        <p:spPr>
          <a:xfrm>
            <a:off x="963485" y="4130629"/>
            <a:ext cx="7390450" cy="1951712"/>
          </a:xfrm>
          <a:prstGeom prst="rect">
            <a:avLst/>
          </a:prstGeom>
          <a:ln>
            <a:solidFill>
              <a:schemeClr val="tx1">
                <a:lumMod val="75000"/>
                <a:lumOff val="25000"/>
              </a:schemeClr>
            </a:solidFill>
          </a:ln>
          <a:effectLst>
            <a:outerShdw blurRad="50800" dist="63500" dir="2700000" algn="ctr" rotWithShape="0">
              <a:srgbClr val="000000">
                <a:alpha val="58000"/>
              </a:srgbClr>
            </a:outerShdw>
          </a:effectLst>
        </p:spPr>
      </p:pic>
      <p:sp>
        <p:nvSpPr>
          <p:cNvPr id="20483" name="Text Box 3"/>
          <p:cNvSpPr txBox="1">
            <a:spLocks noChangeArrowheads="1"/>
          </p:cNvSpPr>
          <p:nvPr/>
        </p:nvSpPr>
        <p:spPr bwMode="auto">
          <a:xfrm>
            <a:off x="573088" y="1377063"/>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Aplicação Financeira</a:t>
            </a:r>
            <a:endParaRPr lang="pt-BR" b="1" dirty="0">
              <a:solidFill>
                <a:schemeClr val="accent2"/>
              </a:solidFill>
            </a:endParaRPr>
          </a:p>
        </p:txBody>
      </p:sp>
      <p:sp>
        <p:nvSpPr>
          <p:cNvPr id="11" name="Text Box 3"/>
          <p:cNvSpPr txBox="1">
            <a:spLocks noChangeArrowheads="1"/>
          </p:cNvSpPr>
          <p:nvPr/>
        </p:nvSpPr>
        <p:spPr bwMode="auto">
          <a:xfrm>
            <a:off x="598959" y="1794371"/>
            <a:ext cx="82473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200" dirty="0" smtClean="0">
                <a:solidFill>
                  <a:schemeClr val="accent2"/>
                </a:solidFill>
              </a:rPr>
              <a:t>A </a:t>
            </a:r>
            <a:r>
              <a:rPr lang="pt-BR" sz="1200" dirty="0">
                <a:solidFill>
                  <a:schemeClr val="accent2"/>
                </a:solidFill>
              </a:rPr>
              <a:t>aplicação </a:t>
            </a:r>
            <a:r>
              <a:rPr lang="pt-BR" sz="1200" dirty="0" smtClean="0">
                <a:solidFill>
                  <a:schemeClr val="accent2"/>
                </a:solidFill>
              </a:rPr>
              <a:t>é automática.</a:t>
            </a:r>
          </a:p>
        </p:txBody>
      </p:sp>
      <p:sp>
        <p:nvSpPr>
          <p:cNvPr id="12" name="Text Box 3"/>
          <p:cNvSpPr txBox="1">
            <a:spLocks noChangeArrowheads="1"/>
          </p:cNvSpPr>
          <p:nvPr/>
        </p:nvSpPr>
        <p:spPr bwMode="auto">
          <a:xfrm>
            <a:off x="573087" y="2118870"/>
            <a:ext cx="82473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200" dirty="0" smtClean="0">
                <a:solidFill>
                  <a:schemeClr val="accent2"/>
                </a:solidFill>
              </a:rPr>
              <a:t>Informações com o Departamento de Controladoria: controladoria@cooperativadeteatro.com.br</a:t>
            </a:r>
          </a:p>
        </p:txBody>
      </p:sp>
      <p:sp>
        <p:nvSpPr>
          <p:cNvPr id="13" name="Text Box 3"/>
          <p:cNvSpPr txBox="1">
            <a:spLocks noChangeArrowheads="1"/>
          </p:cNvSpPr>
          <p:nvPr/>
        </p:nvSpPr>
        <p:spPr bwMode="auto">
          <a:xfrm>
            <a:off x="573087" y="2436312"/>
            <a:ext cx="82473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200" dirty="0" smtClean="0">
                <a:solidFill>
                  <a:schemeClr val="accent2"/>
                </a:solidFill>
              </a:rPr>
              <a:t>Não </a:t>
            </a:r>
            <a:r>
              <a:rPr lang="pt-BR" sz="1200" dirty="0">
                <a:solidFill>
                  <a:schemeClr val="accent2"/>
                </a:solidFill>
              </a:rPr>
              <a:t>é necessário solicitar os resgates. A Cooperativa fará isso conforme os rateios forem </a:t>
            </a:r>
            <a:r>
              <a:rPr lang="pt-BR" sz="1200" dirty="0" smtClean="0">
                <a:solidFill>
                  <a:schemeClr val="accent2"/>
                </a:solidFill>
              </a:rPr>
              <a:t>enviados.</a:t>
            </a:r>
          </a:p>
        </p:txBody>
      </p:sp>
      <p:sp>
        <p:nvSpPr>
          <p:cNvPr id="14" name="Text Box 3"/>
          <p:cNvSpPr txBox="1">
            <a:spLocks noChangeArrowheads="1"/>
          </p:cNvSpPr>
          <p:nvPr/>
        </p:nvSpPr>
        <p:spPr bwMode="auto">
          <a:xfrm>
            <a:off x="573087" y="2706616"/>
            <a:ext cx="82473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spcBef>
                <a:spcPct val="50000"/>
              </a:spcBef>
              <a:buFont typeface="Wingdings" panose="05000000000000000000" pitchFamily="2" charset="2"/>
              <a:buChar char="ü"/>
            </a:pPr>
            <a:r>
              <a:rPr lang="pt-BR" sz="1200" dirty="0">
                <a:solidFill>
                  <a:schemeClr val="accent2"/>
                </a:solidFill>
              </a:rPr>
              <a:t>A aplicação financeira só é vantajosa se o valor aplicado permanecer pelo prazo mínimo de 30 (trinta) dias, por isso o melhor é que o dinheiro seja movimentado o mínimo possível nesses primeiros dias</a:t>
            </a:r>
            <a:endParaRPr lang="pt-BR" sz="1200" dirty="0" smtClean="0">
              <a:solidFill>
                <a:schemeClr val="accent2"/>
              </a:solidFill>
            </a:endParaRPr>
          </a:p>
        </p:txBody>
      </p:sp>
      <p:sp>
        <p:nvSpPr>
          <p:cNvPr id="18" name="Retângulo 17"/>
          <p:cNvSpPr/>
          <p:nvPr/>
        </p:nvSpPr>
        <p:spPr>
          <a:xfrm>
            <a:off x="1903546" y="5372911"/>
            <a:ext cx="6377112" cy="2903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8203640" y="5526355"/>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t>D</a:t>
            </a:r>
            <a:endParaRPr lang="pt-BR" sz="1400" b="1" dirty="0"/>
          </a:p>
        </p:txBody>
      </p:sp>
      <p:sp>
        <p:nvSpPr>
          <p:cNvPr id="21" name="Text Box 3"/>
          <p:cNvSpPr txBox="1">
            <a:spLocks noChangeArrowheads="1"/>
          </p:cNvSpPr>
          <p:nvPr/>
        </p:nvSpPr>
        <p:spPr bwMode="auto">
          <a:xfrm>
            <a:off x="573087" y="3613416"/>
            <a:ext cx="82473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200" dirty="0">
                <a:solidFill>
                  <a:schemeClr val="accent2"/>
                </a:solidFill>
              </a:rPr>
              <a:t>A</a:t>
            </a:r>
            <a:r>
              <a:rPr lang="pt-BR" sz="1200" dirty="0" smtClean="0">
                <a:solidFill>
                  <a:schemeClr val="accent2"/>
                </a:solidFill>
              </a:rPr>
              <a:t>s eventuais deduções de IRRF, IOF e RDA serão lançados na tabela de “Despesas com Produção e Administrativas”.</a:t>
            </a:r>
          </a:p>
        </p:txBody>
      </p:sp>
      <p:sp>
        <p:nvSpPr>
          <p:cNvPr id="22" name="Elipse 21"/>
          <p:cNvSpPr/>
          <p:nvPr/>
        </p:nvSpPr>
        <p:spPr>
          <a:xfrm>
            <a:off x="8098432" y="4071220"/>
            <a:ext cx="363070" cy="301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t>M</a:t>
            </a:r>
          </a:p>
        </p:txBody>
      </p:sp>
      <p:sp>
        <p:nvSpPr>
          <p:cNvPr id="19" name="Text Box 3"/>
          <p:cNvSpPr txBox="1">
            <a:spLocks noChangeArrowheads="1"/>
          </p:cNvSpPr>
          <p:nvPr/>
        </p:nvSpPr>
        <p:spPr bwMode="auto">
          <a:xfrm>
            <a:off x="574453" y="3343686"/>
            <a:ext cx="82473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Wingdings" panose="05000000000000000000" pitchFamily="2" charset="2"/>
              <a:buChar char="ü"/>
            </a:pPr>
            <a:r>
              <a:rPr lang="pt-BR" sz="1200" dirty="0" smtClean="0">
                <a:solidFill>
                  <a:schemeClr val="accent2"/>
                </a:solidFill>
              </a:rPr>
              <a:t>A aplicação será finalizada no término da primeira parcela.</a:t>
            </a:r>
          </a:p>
        </p:txBody>
      </p:sp>
      <p:sp>
        <p:nvSpPr>
          <p:cNvPr id="20"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Tree>
    <p:extLst>
      <p:ext uri="{BB962C8B-B14F-4D97-AF65-F5344CB8AC3E}">
        <p14:creationId xmlns:p14="http://schemas.microsoft.com/office/powerpoint/2010/main" val="14270432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par>
                                <p:cTn id="8" presetID="10" presetClass="entr" presetSubtype="0" fill="hold" grpId="0" nodeType="withEffect">
                                  <p:stCondLst>
                                    <p:cond delay="16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00"/>
                                        <p:tgtEl>
                                          <p:spTgt spid="12"/>
                                        </p:tgtEl>
                                      </p:cBhvr>
                                    </p:animEffect>
                                  </p:childTnLst>
                                </p:cTn>
                              </p:par>
                              <p:par>
                                <p:cTn id="11" presetID="10" presetClass="entr" presetSubtype="0" fill="hold" grpId="0" nodeType="withEffect">
                                  <p:stCondLst>
                                    <p:cond delay="23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00"/>
                                        <p:tgtEl>
                                          <p:spTgt spid="13"/>
                                        </p:tgtEl>
                                      </p:cBhvr>
                                    </p:animEffect>
                                  </p:childTnLst>
                                </p:cTn>
                              </p:par>
                              <p:par>
                                <p:cTn id="14" presetID="10" presetClass="entr" presetSubtype="0" fill="hold" grpId="0" nodeType="withEffect">
                                  <p:stCondLst>
                                    <p:cond delay="29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childTnLst>
                          </p:cTn>
                        </p:par>
                        <p:par>
                          <p:cTn id="17" fill="hold">
                            <p:stCondLst>
                              <p:cond delay="36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700"/>
                                        <p:tgtEl>
                                          <p:spTgt spid="19"/>
                                        </p:tgtEl>
                                      </p:cBhvr>
                                    </p:animEffect>
                                  </p:childTnLst>
                                </p:cTn>
                              </p:par>
                            </p:childTnLst>
                          </p:cTn>
                        </p:par>
                        <p:par>
                          <p:cTn id="21" fill="hold">
                            <p:stCondLst>
                              <p:cond delay="43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700"/>
                                        <p:tgtEl>
                                          <p:spTgt spid="21"/>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00"/>
                                        <p:tgtEl>
                                          <p:spTgt spid="4"/>
                                        </p:tgtEl>
                                      </p:cBhvr>
                                    </p:animEffect>
                                  </p:childTnLst>
                                </p:cTn>
                              </p:par>
                            </p:childTnLst>
                          </p:cTn>
                        </p:par>
                        <p:par>
                          <p:cTn id="32" fill="hold">
                            <p:stCondLst>
                              <p:cond delay="57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800"/>
                                        <p:tgtEl>
                                          <p:spTgt spid="18"/>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8" grpId="0" animBg="1"/>
      <p:bldP spid="16" grpId="0" animBg="1"/>
      <p:bldP spid="21" grpId="0"/>
      <p:bldP spid="22"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44964" y="1792421"/>
            <a:ext cx="4345584" cy="1347198"/>
            <a:chOff x="344964" y="1792421"/>
            <a:chExt cx="4345584" cy="1347198"/>
          </a:xfrm>
        </p:grpSpPr>
        <p:sp>
          <p:nvSpPr>
            <p:cNvPr id="5" name="Retângulo de cantos arredondados 4"/>
            <p:cNvSpPr/>
            <p:nvPr/>
          </p:nvSpPr>
          <p:spPr>
            <a:xfrm>
              <a:off x="344964" y="1792421"/>
              <a:ext cx="4248472" cy="1347198"/>
            </a:xfrm>
            <a:prstGeom prst="roundRect">
              <a:avLst>
                <a:gd name="adj" fmla="val 3546"/>
              </a:avLst>
            </a:prstGeom>
            <a:solidFill>
              <a:srgbClr val="FFC00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1"/>
            <p:cNvGrpSpPr/>
            <p:nvPr/>
          </p:nvGrpSpPr>
          <p:grpSpPr>
            <a:xfrm>
              <a:off x="362912" y="2127659"/>
              <a:ext cx="4327636" cy="816654"/>
              <a:chOff x="362912" y="2127659"/>
              <a:chExt cx="4327636" cy="816654"/>
            </a:xfrm>
          </p:grpSpPr>
          <p:sp>
            <p:nvSpPr>
              <p:cNvPr id="14" name="Text Box 3"/>
              <p:cNvSpPr txBox="1">
                <a:spLocks noChangeArrowheads="1"/>
              </p:cNvSpPr>
              <p:nvPr/>
            </p:nvSpPr>
            <p:spPr bwMode="auto">
              <a:xfrm>
                <a:off x="362912" y="2127659"/>
                <a:ext cx="4258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a:t>
                </a:r>
                <a:endParaRPr lang="pt-BR" sz="1200" b="1" dirty="0"/>
              </a:p>
            </p:txBody>
          </p:sp>
          <p:sp>
            <p:nvSpPr>
              <p:cNvPr id="19" name="Text Box 3"/>
              <p:cNvSpPr txBox="1">
                <a:spLocks noChangeArrowheads="1"/>
              </p:cNvSpPr>
              <p:nvPr/>
            </p:nvSpPr>
            <p:spPr bwMode="auto">
              <a:xfrm>
                <a:off x="362912" y="24006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Cachê MEI</a:t>
                </a:r>
                <a:endParaRPr lang="pt-BR" sz="1200" b="1" dirty="0"/>
              </a:p>
            </p:txBody>
          </p:sp>
          <p:sp>
            <p:nvSpPr>
              <p:cNvPr id="20" name="Text Box 3"/>
              <p:cNvSpPr txBox="1">
                <a:spLocks noChangeArrowheads="1"/>
              </p:cNvSpPr>
              <p:nvPr/>
            </p:nvSpPr>
            <p:spPr bwMode="auto">
              <a:xfrm>
                <a:off x="362912" y="2667314"/>
                <a:ext cx="43276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t>Cessão de Direitos</a:t>
                </a:r>
                <a:r>
                  <a:rPr lang="pt-BR" sz="600" b="1" dirty="0" smtClean="0"/>
                  <a:t>(1) </a:t>
                </a:r>
                <a:r>
                  <a:rPr lang="pt-BR" sz="1200" b="1" dirty="0" smtClean="0"/>
                  <a:t>(autoral e imagem) 20%</a:t>
                </a:r>
                <a:endParaRPr lang="pt-BR" sz="1200" b="1" dirty="0"/>
              </a:p>
            </p:txBody>
          </p:sp>
        </p:grpSp>
      </p:grpSp>
      <p:sp>
        <p:nvSpPr>
          <p:cNvPr id="20483" name="Text Box 3"/>
          <p:cNvSpPr txBox="1">
            <a:spLocks noChangeArrowheads="1"/>
          </p:cNvSpPr>
          <p:nvPr/>
        </p:nvSpPr>
        <p:spPr bwMode="auto">
          <a:xfrm>
            <a:off x="573088" y="1341438"/>
            <a:ext cx="7599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b="1" dirty="0" smtClean="0">
                <a:solidFill>
                  <a:schemeClr val="accent2"/>
                </a:solidFill>
              </a:rPr>
              <a:t>Pagamentos (Rateios)</a:t>
            </a:r>
            <a:endParaRPr lang="pt-BR" b="1" dirty="0">
              <a:solidFill>
                <a:schemeClr val="accent2"/>
              </a:solidFill>
            </a:endParaRPr>
          </a:p>
        </p:txBody>
      </p:sp>
      <p:sp>
        <p:nvSpPr>
          <p:cNvPr id="15" name="Text Box 3"/>
          <p:cNvSpPr txBox="1">
            <a:spLocks noChangeArrowheads="1"/>
          </p:cNvSpPr>
          <p:nvPr/>
        </p:nvSpPr>
        <p:spPr bwMode="auto">
          <a:xfrm>
            <a:off x="316372"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effectLst>
                  <a:outerShdw blurRad="38100" dist="38100" dir="2700000" algn="tl">
                    <a:srgbClr val="000000">
                      <a:alpha val="43137"/>
                    </a:srgbClr>
                  </a:outerShdw>
                </a:effectLst>
              </a:rPr>
              <a:t>Repasses a Cooperados</a:t>
            </a:r>
            <a:endParaRPr lang="pt-BR" sz="1600" b="1" dirty="0">
              <a:effectLst>
                <a:outerShdw blurRad="38100" dist="38100" dir="2700000" algn="tl">
                  <a:srgbClr val="000000">
                    <a:alpha val="43137"/>
                  </a:srgbClr>
                </a:outerShdw>
              </a:effectLst>
            </a:endParaRPr>
          </a:p>
        </p:txBody>
      </p:sp>
      <p:sp>
        <p:nvSpPr>
          <p:cNvPr id="22" name="Retângulo de cantos arredondados 21"/>
          <p:cNvSpPr/>
          <p:nvPr/>
        </p:nvSpPr>
        <p:spPr>
          <a:xfrm>
            <a:off x="4644008" y="1792420"/>
            <a:ext cx="4248472" cy="3134867"/>
          </a:xfrm>
          <a:prstGeom prst="roundRect">
            <a:avLst>
              <a:gd name="adj" fmla="val 1485"/>
            </a:avLst>
          </a:prstGeom>
          <a:solidFill>
            <a:srgbClr val="0070C0"/>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ext Box 3"/>
          <p:cNvSpPr txBox="1">
            <a:spLocks noChangeArrowheads="1"/>
          </p:cNvSpPr>
          <p:nvPr/>
        </p:nvSpPr>
        <p:spPr bwMode="auto">
          <a:xfrm>
            <a:off x="4670008" y="1772816"/>
            <a:ext cx="4277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0" name="Retângulo de cantos arredondados 29"/>
          <p:cNvSpPr/>
          <p:nvPr/>
        </p:nvSpPr>
        <p:spPr>
          <a:xfrm>
            <a:off x="344964" y="3203936"/>
            <a:ext cx="4248472" cy="1723351"/>
          </a:xfrm>
          <a:prstGeom prst="roundRect">
            <a:avLst>
              <a:gd name="adj" fmla="val 3546"/>
            </a:avLst>
          </a:prstGeom>
          <a:solidFill>
            <a:srgbClr val="52822E"/>
          </a:solidFill>
          <a:ln>
            <a:noFill/>
          </a:ln>
          <a:scene3d>
            <a:camera prst="orthographicFront"/>
            <a:lightRig rig="threePt" dir="t"/>
          </a:scene3d>
          <a:sp3d>
            <a:bevelB w="8890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 Box 3"/>
          <p:cNvSpPr txBox="1">
            <a:spLocks noChangeArrowheads="1"/>
          </p:cNvSpPr>
          <p:nvPr/>
        </p:nvSpPr>
        <p:spPr bwMode="auto">
          <a:xfrm>
            <a:off x="316372" y="3184331"/>
            <a:ext cx="4277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t-BR" sz="1600" b="1" dirty="0" smtClean="0">
                <a:solidFill>
                  <a:schemeClr val="bg1"/>
                </a:solidFill>
                <a:effectLst>
                  <a:outerShdw blurRad="38100" dist="38100" dir="2700000" algn="tl">
                    <a:srgbClr val="000000">
                      <a:alpha val="43137"/>
                    </a:srgbClr>
                  </a:outerShdw>
                </a:effectLst>
              </a:rPr>
              <a:t>Adiantamento/Reembolso de Despesas de Produção</a:t>
            </a:r>
            <a:endParaRPr lang="pt-BR" sz="1600" b="1" dirty="0">
              <a:solidFill>
                <a:schemeClr val="bg1"/>
              </a:solidFill>
              <a:effectLst>
                <a:outerShdw blurRad="38100" dist="38100" dir="2700000" algn="tl">
                  <a:srgbClr val="000000">
                    <a:alpha val="43137"/>
                  </a:srgbClr>
                </a:outerShdw>
              </a:effectLst>
            </a:endParaRPr>
          </a:p>
        </p:txBody>
      </p:sp>
      <p:sp>
        <p:nvSpPr>
          <p:cNvPr id="32" name="Text Box 3"/>
          <p:cNvSpPr txBox="1">
            <a:spLocks noChangeArrowheads="1"/>
          </p:cNvSpPr>
          <p:nvPr/>
        </p:nvSpPr>
        <p:spPr bwMode="auto">
          <a:xfrm>
            <a:off x="362912" y="3769970"/>
            <a:ext cx="42588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Adiantamento de Despesas (Cheque ou Transferência)</a:t>
            </a:r>
          </a:p>
          <a:p>
            <a:pPr marL="171450" indent="-171450">
              <a:spcBef>
                <a:spcPct val="50000"/>
              </a:spcBef>
              <a:buFont typeface="Wingdings" panose="05000000000000000000" pitchFamily="2" charset="2"/>
              <a:buChar char="ü"/>
            </a:pPr>
            <a:r>
              <a:rPr lang="pt-BR" sz="1200" b="1" dirty="0" smtClean="0">
                <a:solidFill>
                  <a:schemeClr val="bg1"/>
                </a:solidFill>
              </a:rPr>
              <a:t>Reembolso de Despesas</a:t>
            </a:r>
          </a:p>
          <a:p>
            <a:pPr marL="171450" indent="-171450">
              <a:spcBef>
                <a:spcPct val="50000"/>
              </a:spcBef>
              <a:buFont typeface="Wingdings" panose="05000000000000000000" pitchFamily="2" charset="2"/>
              <a:buChar char="ü"/>
            </a:pPr>
            <a:r>
              <a:rPr lang="pt-BR" sz="1200" b="1" dirty="0" smtClean="0">
                <a:solidFill>
                  <a:schemeClr val="bg1"/>
                </a:solidFill>
              </a:rPr>
              <a:t>Cartão de Produção </a:t>
            </a:r>
            <a:endParaRPr lang="pt-BR" sz="1200" b="1" dirty="0">
              <a:solidFill>
                <a:schemeClr val="bg1"/>
              </a:solidFill>
            </a:endParaRPr>
          </a:p>
        </p:txBody>
      </p:sp>
      <p:sp>
        <p:nvSpPr>
          <p:cNvPr id="18" name="Rectangle 2"/>
          <p:cNvSpPr txBox="1">
            <a:spLocks noChangeArrowheads="1"/>
          </p:cNvSpPr>
          <p:nvPr/>
        </p:nvSpPr>
        <p:spPr bwMode="auto">
          <a:xfrm>
            <a:off x="574675" y="-26988"/>
            <a:ext cx="8001000" cy="121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pt-BR" sz="2500" b="1" kern="0" dirty="0">
                <a:solidFill>
                  <a:schemeClr val="bg1"/>
                </a:solidFill>
              </a:rPr>
              <a:t>Projetos Fomento Municipal</a:t>
            </a:r>
          </a:p>
          <a:p>
            <a:r>
              <a:rPr lang="pt-BR" sz="1800" kern="0" dirty="0" smtClean="0">
                <a:solidFill>
                  <a:schemeClr val="bg1"/>
                </a:solidFill>
              </a:rPr>
              <a:t>Orientação </a:t>
            </a:r>
            <a:r>
              <a:rPr lang="pt-BR" sz="1800" kern="0" dirty="0">
                <a:solidFill>
                  <a:schemeClr val="bg1"/>
                </a:solidFill>
              </a:rPr>
              <a:t>a respeito da gestão dos projetos junto a </a:t>
            </a:r>
            <a:r>
              <a:rPr lang="pt-BR" sz="1800" kern="0" dirty="0" smtClean="0">
                <a:solidFill>
                  <a:schemeClr val="bg1"/>
                </a:solidFill>
              </a:rPr>
              <a:t>Cooperativa</a:t>
            </a:r>
            <a:endParaRPr lang="pt-BR" sz="1800" kern="0" dirty="0">
              <a:solidFill>
                <a:schemeClr val="bg1"/>
              </a:solidFill>
            </a:endParaRPr>
          </a:p>
        </p:txBody>
      </p:sp>
      <p:sp>
        <p:nvSpPr>
          <p:cNvPr id="21" name="Text Box 3"/>
          <p:cNvSpPr txBox="1">
            <a:spLocks noChangeArrowheads="1"/>
          </p:cNvSpPr>
          <p:nvPr/>
        </p:nvSpPr>
        <p:spPr bwMode="auto">
          <a:xfrm>
            <a:off x="4642712" y="2193405"/>
            <a:ext cx="427706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a:spcBef>
                <a:spcPct val="50000"/>
              </a:spcBef>
              <a:buFont typeface="Wingdings" panose="05000000000000000000" pitchFamily="2" charset="2"/>
              <a:buChar char="ü"/>
            </a:pPr>
            <a:r>
              <a:rPr lang="pt-BR" sz="1200" b="1" dirty="0" smtClean="0">
                <a:solidFill>
                  <a:schemeClr val="bg1"/>
                </a:solidFill>
              </a:rPr>
              <a:t>RPA</a:t>
            </a:r>
          </a:p>
          <a:p>
            <a:pPr marL="171450" indent="-171450">
              <a:spcBef>
                <a:spcPct val="50000"/>
              </a:spcBef>
              <a:buFont typeface="Wingdings" panose="05000000000000000000" pitchFamily="2" charset="2"/>
              <a:buChar char="ü"/>
            </a:pPr>
            <a:r>
              <a:rPr lang="pt-BR" sz="1200" b="1" dirty="0" smtClean="0">
                <a:solidFill>
                  <a:schemeClr val="bg1"/>
                </a:solidFill>
              </a:rPr>
              <a:t>Pessoa Física Emitente de Nota Fiscal</a:t>
            </a:r>
          </a:p>
          <a:p>
            <a:pPr marL="171450" indent="-171450">
              <a:spcBef>
                <a:spcPct val="50000"/>
              </a:spcBef>
              <a:buFont typeface="Wingdings" panose="05000000000000000000" pitchFamily="2" charset="2"/>
              <a:buChar char="ü"/>
            </a:pPr>
            <a:r>
              <a:rPr lang="pt-BR" sz="1200" b="1" dirty="0" smtClean="0">
                <a:solidFill>
                  <a:schemeClr val="bg1"/>
                </a:solidFill>
              </a:rPr>
              <a:t>Pessoa Jurídica Prestadora de Serviço (ator, assessoria de imprensa, cenógrafo, etc.)</a:t>
            </a:r>
          </a:p>
          <a:p>
            <a:pPr marL="171450" indent="-171450">
              <a:spcBef>
                <a:spcPct val="50000"/>
              </a:spcBef>
              <a:buFont typeface="Wingdings" panose="05000000000000000000" pitchFamily="2" charset="2"/>
              <a:buChar char="ü"/>
            </a:pPr>
            <a:r>
              <a:rPr lang="pt-BR" sz="1200" b="1" dirty="0" smtClean="0">
                <a:solidFill>
                  <a:schemeClr val="bg1"/>
                </a:solidFill>
              </a:rPr>
              <a:t>Pessoa Jurídica Fornecedora de Material (tecidos, madeiras, tintas, etc.)</a:t>
            </a:r>
          </a:p>
          <a:p>
            <a:pPr marL="171450" indent="-171450">
              <a:spcBef>
                <a:spcPct val="50000"/>
              </a:spcBef>
              <a:buFont typeface="Wingdings" panose="05000000000000000000" pitchFamily="2" charset="2"/>
              <a:buChar char="ü"/>
            </a:pPr>
            <a:endParaRPr lang="pt-BR" sz="1200" b="1" dirty="0">
              <a:solidFill>
                <a:schemeClr val="bg1"/>
              </a:solidFill>
            </a:endParaRPr>
          </a:p>
        </p:txBody>
      </p:sp>
      <p:sp>
        <p:nvSpPr>
          <p:cNvPr id="6" name="Espaço Reservado para Rodapé 5"/>
          <p:cNvSpPr>
            <a:spLocks noGrp="1"/>
          </p:cNvSpPr>
          <p:nvPr>
            <p:ph type="ftr" sz="quarter" idx="11"/>
          </p:nvPr>
        </p:nvSpPr>
        <p:spPr>
          <a:xfrm>
            <a:off x="573088" y="6245225"/>
            <a:ext cx="6591200" cy="476250"/>
          </a:xfrm>
        </p:spPr>
        <p:txBody>
          <a:bodyPr/>
          <a:lstStyle/>
          <a:p>
            <a:pPr algn="l"/>
            <a:r>
              <a:rPr lang="pt-BR" sz="1100" baseline="30000" dirty="0">
                <a:solidFill>
                  <a:schemeClr val="accent2"/>
                </a:solidFill>
              </a:rPr>
              <a:t>(1</a:t>
            </a:r>
            <a:r>
              <a:rPr lang="pt-BR" sz="1100" baseline="30000" dirty="0" smtClean="0">
                <a:solidFill>
                  <a:schemeClr val="accent2"/>
                </a:solidFill>
              </a:rPr>
              <a:t>) </a:t>
            </a:r>
            <a:r>
              <a:rPr lang="pt-BR" sz="900" dirty="0" smtClean="0">
                <a:solidFill>
                  <a:schemeClr val="accent2"/>
                </a:solidFill>
              </a:rPr>
              <a:t>Só </a:t>
            </a:r>
            <a:r>
              <a:rPr lang="pt-BR" sz="900" dirty="0">
                <a:solidFill>
                  <a:schemeClr val="accent2"/>
                </a:solidFill>
              </a:rPr>
              <a:t>poderão ser solicitados se já estiverem descritos e aprovados no </a:t>
            </a:r>
            <a:r>
              <a:rPr lang="pt-BR" sz="900" dirty="0" smtClean="0">
                <a:solidFill>
                  <a:schemeClr val="accent2"/>
                </a:solidFill>
              </a:rPr>
              <a:t>Orçamento (neste caso não existe readequação orçamentária).</a:t>
            </a:r>
            <a:endParaRPr lang="pt-BR" sz="900" dirty="0">
              <a:solidFill>
                <a:schemeClr val="accent2"/>
              </a:solidFill>
            </a:endParaRPr>
          </a:p>
          <a:p>
            <a:pPr algn="l"/>
            <a:endParaRPr lang="pt-BR" sz="1400" dirty="0">
              <a:solidFill>
                <a:schemeClr val="accent2"/>
              </a:solidFill>
            </a:endParaRPr>
          </a:p>
        </p:txBody>
      </p:sp>
    </p:spTree>
    <p:extLst>
      <p:ext uri="{BB962C8B-B14F-4D97-AF65-F5344CB8AC3E}">
        <p14:creationId xmlns:p14="http://schemas.microsoft.com/office/powerpoint/2010/main" val="17091858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ppt_x"/>
                                          </p:val>
                                        </p:tav>
                                        <p:tav tm="100000">
                                          <p:val>
                                            <p:strVal val="#ppt_x"/>
                                          </p:val>
                                        </p:tav>
                                      </p:tavLst>
                                    </p:anim>
                                    <p:anim calcmode="lin" valueType="num">
                                      <p:cBhvr additive="base">
                                        <p:cTn id="24" dur="10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1+#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1+#ppt_w/2"/>
                                          </p:val>
                                        </p:tav>
                                        <p:tav tm="100000">
                                          <p:val>
                                            <p:strVal val="#ppt_x"/>
                                          </p:val>
                                        </p:tav>
                                      </p:tavLst>
                                    </p:anim>
                                    <p:anim calcmode="lin" valueType="num">
                                      <p:cBhvr additive="base">
                                        <p:cTn id="32" dur="10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1+#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25" grpId="0"/>
      <p:bldP spid="30" grpId="0" animBg="1"/>
      <p:bldP spid="31" grpId="0"/>
      <p:bldP spid="32" grpId="0"/>
      <p:bldP spid="21" grpId="0"/>
      <p:bldP spid="6" grpId="0"/>
    </p:bldLst>
  </p:timing>
</p:sld>
</file>

<file path=ppt/theme/theme1.xml><?xml version="1.0" encoding="utf-8"?>
<a:theme xmlns:a="http://schemas.openxmlformats.org/drawingml/2006/main" name="Perfil">
  <a:themeElements>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erfil">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er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er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er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er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er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er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er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4970</TotalTime>
  <Words>2797</Words>
  <Application>Microsoft Office PowerPoint</Application>
  <PresentationFormat>Apresentação na tela (4:3)</PresentationFormat>
  <Paragraphs>420</Paragraphs>
  <Slides>29</Slides>
  <Notes>29</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Perfil</vt:lpstr>
      <vt:lpstr>Projetos Fomento Municipal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dos Resultados 2011</dc:title>
  <dc:creator>coop28</dc:creator>
  <cp:lastModifiedBy>Eliana Albieri</cp:lastModifiedBy>
  <cp:revision>394</cp:revision>
  <cp:lastPrinted>2017-08-16T14:39:50Z</cp:lastPrinted>
  <dcterms:created xsi:type="dcterms:W3CDTF">2012-03-19T19:02:16Z</dcterms:created>
  <dcterms:modified xsi:type="dcterms:W3CDTF">2020-02-13T19:49:36Z</dcterms:modified>
</cp:coreProperties>
</file>